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pn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1.jpg" ContentType="image/jpeg"/>
  <Override PartName="/ppt/media/image12.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9" r:id="rId4"/>
    <p:sldId id="260" r:id="rId5"/>
    <p:sldId id="263" r:id="rId6"/>
    <p:sldId id="271" r:id="rId7"/>
    <p:sldId id="264" r:id="rId8"/>
    <p:sldId id="268" r:id="rId9"/>
    <p:sldId id="265" r:id="rId10"/>
    <p:sldId id="272" r:id="rId11"/>
    <p:sldId id="261" r:id="rId12"/>
    <p:sldId id="266" r:id="rId13"/>
    <p:sldId id="273" r:id="rId14"/>
    <p:sldId id="283" r:id="rId15"/>
    <p:sldId id="299" r:id="rId16"/>
    <p:sldId id="313" r:id="rId17"/>
    <p:sldId id="284" r:id="rId18"/>
    <p:sldId id="298" r:id="rId19"/>
    <p:sldId id="297" r:id="rId20"/>
    <p:sldId id="305" r:id="rId21"/>
    <p:sldId id="309" r:id="rId22"/>
    <p:sldId id="28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176"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13956B-B6D1-49CC-A40A-0C0C2C28433D}" type="datetimeFigureOut">
              <a:rPr lang="en-AU" smtClean="0"/>
              <a:t>4/07/2019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B9587-FA94-49C0-9C32-C147C6D7BE83}" type="slidenum">
              <a:rPr lang="en-AU" smtClean="0"/>
              <a:t>‹#›</a:t>
            </a:fld>
            <a:endParaRPr lang="en-AU"/>
          </a:p>
        </p:txBody>
      </p:sp>
    </p:spTree>
    <p:extLst>
      <p:ext uri="{BB962C8B-B14F-4D97-AF65-F5344CB8AC3E}">
        <p14:creationId xmlns:p14="http://schemas.microsoft.com/office/powerpoint/2010/main" val="321836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8AD91D9-8A3E-467E-9072-F65907F8DD11}" type="datetimeFigureOut">
              <a:rPr lang="en-AU" smtClean="0"/>
              <a:t>4/07/2019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3B292F-82B6-4944-BF10-CCE42C857042}" type="slidenum">
              <a:rPr lang="en-AU" smtClean="0"/>
              <a:t>‹#›</a:t>
            </a:fld>
            <a:endParaRPr lang="en-AU"/>
          </a:p>
        </p:txBody>
      </p:sp>
    </p:spTree>
    <p:extLst>
      <p:ext uri="{BB962C8B-B14F-4D97-AF65-F5344CB8AC3E}">
        <p14:creationId xmlns:p14="http://schemas.microsoft.com/office/powerpoint/2010/main" val="97295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8AD91D9-8A3E-467E-9072-F65907F8DD11}" type="datetimeFigureOut">
              <a:rPr lang="en-AU" smtClean="0"/>
              <a:t>4/07/2019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3B292F-82B6-4944-BF10-CCE42C857042}" type="slidenum">
              <a:rPr lang="en-AU" smtClean="0"/>
              <a:t>‹#›</a:t>
            </a:fld>
            <a:endParaRPr lang="en-AU"/>
          </a:p>
        </p:txBody>
      </p:sp>
    </p:spTree>
    <p:extLst>
      <p:ext uri="{BB962C8B-B14F-4D97-AF65-F5344CB8AC3E}">
        <p14:creationId xmlns:p14="http://schemas.microsoft.com/office/powerpoint/2010/main" val="117998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8AD91D9-8A3E-467E-9072-F65907F8DD11}" type="datetimeFigureOut">
              <a:rPr lang="en-AU" smtClean="0"/>
              <a:t>4/07/2019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3B292F-82B6-4944-BF10-CCE42C857042}" type="slidenum">
              <a:rPr lang="en-AU" smtClean="0"/>
              <a:t>‹#›</a:t>
            </a:fld>
            <a:endParaRPr lang="en-AU"/>
          </a:p>
        </p:txBody>
      </p:sp>
    </p:spTree>
    <p:extLst>
      <p:ext uri="{BB962C8B-B14F-4D97-AF65-F5344CB8AC3E}">
        <p14:creationId xmlns:p14="http://schemas.microsoft.com/office/powerpoint/2010/main" val="317673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8AD91D9-8A3E-467E-9072-F65907F8DD11}" type="datetimeFigureOut">
              <a:rPr lang="en-AU" smtClean="0"/>
              <a:t>4/07/2019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3B292F-82B6-4944-BF10-CCE42C857042}" type="slidenum">
              <a:rPr lang="en-AU" smtClean="0"/>
              <a:t>‹#›</a:t>
            </a:fld>
            <a:endParaRPr lang="en-AU"/>
          </a:p>
        </p:txBody>
      </p:sp>
    </p:spTree>
    <p:extLst>
      <p:ext uri="{BB962C8B-B14F-4D97-AF65-F5344CB8AC3E}">
        <p14:creationId xmlns:p14="http://schemas.microsoft.com/office/powerpoint/2010/main" val="37021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D91D9-8A3E-467E-9072-F65907F8DD11}" type="datetimeFigureOut">
              <a:rPr lang="en-AU" smtClean="0"/>
              <a:t>4/07/2019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3B292F-82B6-4944-BF10-CCE42C857042}" type="slidenum">
              <a:rPr lang="en-AU" smtClean="0"/>
              <a:t>‹#›</a:t>
            </a:fld>
            <a:endParaRPr lang="en-AU"/>
          </a:p>
        </p:txBody>
      </p:sp>
    </p:spTree>
    <p:extLst>
      <p:ext uri="{BB962C8B-B14F-4D97-AF65-F5344CB8AC3E}">
        <p14:creationId xmlns:p14="http://schemas.microsoft.com/office/powerpoint/2010/main" val="1255433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8AD91D9-8A3E-467E-9072-F65907F8DD11}" type="datetimeFigureOut">
              <a:rPr lang="en-AU" smtClean="0"/>
              <a:t>4/07/2019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73B292F-82B6-4944-BF10-CCE42C857042}" type="slidenum">
              <a:rPr lang="en-AU" smtClean="0"/>
              <a:t>‹#›</a:t>
            </a:fld>
            <a:endParaRPr lang="en-AU"/>
          </a:p>
        </p:txBody>
      </p:sp>
    </p:spTree>
    <p:extLst>
      <p:ext uri="{BB962C8B-B14F-4D97-AF65-F5344CB8AC3E}">
        <p14:creationId xmlns:p14="http://schemas.microsoft.com/office/powerpoint/2010/main" val="423466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8AD91D9-8A3E-467E-9072-F65907F8DD11}" type="datetimeFigureOut">
              <a:rPr lang="en-AU" smtClean="0"/>
              <a:t>4/07/2019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73B292F-82B6-4944-BF10-CCE42C857042}" type="slidenum">
              <a:rPr lang="en-AU" smtClean="0"/>
              <a:t>‹#›</a:t>
            </a:fld>
            <a:endParaRPr lang="en-AU"/>
          </a:p>
        </p:txBody>
      </p:sp>
    </p:spTree>
    <p:extLst>
      <p:ext uri="{BB962C8B-B14F-4D97-AF65-F5344CB8AC3E}">
        <p14:creationId xmlns:p14="http://schemas.microsoft.com/office/powerpoint/2010/main" val="61024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8AD91D9-8A3E-467E-9072-F65907F8DD11}" type="datetimeFigureOut">
              <a:rPr lang="en-AU" smtClean="0"/>
              <a:t>4/07/2019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73B292F-82B6-4944-BF10-CCE42C857042}" type="slidenum">
              <a:rPr lang="en-AU" smtClean="0"/>
              <a:t>‹#›</a:t>
            </a:fld>
            <a:endParaRPr lang="en-AU"/>
          </a:p>
        </p:txBody>
      </p:sp>
    </p:spTree>
    <p:extLst>
      <p:ext uri="{BB962C8B-B14F-4D97-AF65-F5344CB8AC3E}">
        <p14:creationId xmlns:p14="http://schemas.microsoft.com/office/powerpoint/2010/main" val="243349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D91D9-8A3E-467E-9072-F65907F8DD11}" type="datetimeFigureOut">
              <a:rPr lang="en-AU" smtClean="0"/>
              <a:t>4/07/2019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73B292F-82B6-4944-BF10-CCE42C857042}" type="slidenum">
              <a:rPr lang="en-AU" smtClean="0"/>
              <a:t>‹#›</a:t>
            </a:fld>
            <a:endParaRPr lang="en-AU"/>
          </a:p>
        </p:txBody>
      </p:sp>
    </p:spTree>
    <p:extLst>
      <p:ext uri="{BB962C8B-B14F-4D97-AF65-F5344CB8AC3E}">
        <p14:creationId xmlns:p14="http://schemas.microsoft.com/office/powerpoint/2010/main" val="324154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D91D9-8A3E-467E-9072-F65907F8DD11}" type="datetimeFigureOut">
              <a:rPr lang="en-AU" smtClean="0"/>
              <a:t>4/07/2019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73B292F-82B6-4944-BF10-CCE42C857042}" type="slidenum">
              <a:rPr lang="en-AU" smtClean="0"/>
              <a:t>‹#›</a:t>
            </a:fld>
            <a:endParaRPr lang="en-AU"/>
          </a:p>
        </p:txBody>
      </p:sp>
    </p:spTree>
    <p:extLst>
      <p:ext uri="{BB962C8B-B14F-4D97-AF65-F5344CB8AC3E}">
        <p14:creationId xmlns:p14="http://schemas.microsoft.com/office/powerpoint/2010/main" val="21614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D91D9-8A3E-467E-9072-F65907F8DD11}" type="datetimeFigureOut">
              <a:rPr lang="en-AU" smtClean="0"/>
              <a:t>4/07/2019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73B292F-82B6-4944-BF10-CCE42C857042}" type="slidenum">
              <a:rPr lang="en-AU" smtClean="0"/>
              <a:t>‹#›</a:t>
            </a:fld>
            <a:endParaRPr lang="en-AU"/>
          </a:p>
        </p:txBody>
      </p:sp>
    </p:spTree>
    <p:extLst>
      <p:ext uri="{BB962C8B-B14F-4D97-AF65-F5344CB8AC3E}">
        <p14:creationId xmlns:p14="http://schemas.microsoft.com/office/powerpoint/2010/main" val="297576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D91D9-8A3E-467E-9072-F65907F8DD11}" type="datetimeFigureOut">
              <a:rPr lang="en-AU" smtClean="0"/>
              <a:t>4/07/2019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B292F-82B6-4944-BF10-CCE42C857042}" type="slidenum">
              <a:rPr lang="en-AU" smtClean="0"/>
              <a:t>‹#›</a:t>
            </a:fld>
            <a:endParaRPr lang="en-AU"/>
          </a:p>
        </p:txBody>
      </p:sp>
    </p:spTree>
    <p:extLst>
      <p:ext uri="{BB962C8B-B14F-4D97-AF65-F5344CB8AC3E}">
        <p14:creationId xmlns:p14="http://schemas.microsoft.com/office/powerpoint/2010/main" val="3414823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08720"/>
            <a:ext cx="5940152" cy="4392488"/>
          </a:xfrm>
        </p:spPr>
        <p:txBody>
          <a:bodyPr>
            <a:normAutofit fontScale="90000"/>
          </a:bodyPr>
          <a:lstStyle/>
          <a:p>
            <a:r>
              <a:rPr lang="en-AU" sz="8800" b="1" dirty="0"/>
              <a:t>Bold </a:t>
            </a:r>
            <a:r>
              <a:rPr lang="en-AU" sz="8800" b="1" dirty="0" smtClean="0"/>
              <a:t/>
            </a:r>
            <a:br>
              <a:rPr lang="en-AU" sz="8800" b="1" dirty="0" smtClean="0"/>
            </a:br>
            <a:r>
              <a:rPr lang="en-AU" sz="8800" b="1" dirty="0" smtClean="0"/>
              <a:t>Beginnings</a:t>
            </a:r>
            <a:br>
              <a:rPr lang="en-AU" sz="8800" b="1" dirty="0" smtClean="0"/>
            </a:br>
            <a:r>
              <a:rPr lang="en-AU" sz="8800" b="1" dirty="0" smtClean="0"/>
              <a:t/>
            </a:r>
            <a:br>
              <a:rPr lang="en-AU" sz="8800" b="1" dirty="0" smtClean="0"/>
            </a:br>
            <a:endParaRPr lang="en-AU"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1730" y="1957131"/>
            <a:ext cx="4612837" cy="4612837"/>
          </a:xfrm>
          <a:prstGeom prst="rect">
            <a:avLst/>
          </a:prstGeom>
        </p:spPr>
      </p:pic>
    </p:spTree>
    <p:extLst>
      <p:ext uri="{BB962C8B-B14F-4D97-AF65-F5344CB8AC3E}">
        <p14:creationId xmlns:p14="http://schemas.microsoft.com/office/powerpoint/2010/main" val="1300270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15616" y="188640"/>
            <a:ext cx="4631856" cy="650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472" y="1334067"/>
            <a:ext cx="3106609" cy="421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666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02577"/>
            <a:ext cx="4762793" cy="646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161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7504" y="1428750"/>
            <a:ext cx="2906201"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1389" y="620688"/>
            <a:ext cx="1376467" cy="646331"/>
          </a:xfrm>
          <a:prstGeom prst="rect">
            <a:avLst/>
          </a:prstGeom>
        </p:spPr>
        <p:txBody>
          <a:bodyPr wrap="none">
            <a:spAutoFit/>
          </a:bodyPr>
          <a:lstStyle/>
          <a:p>
            <a:r>
              <a:rPr lang="en-AU" sz="3600" b="1" dirty="0" smtClean="0"/>
              <a:t>Step 3</a:t>
            </a:r>
            <a:endParaRPr lang="en-AU" sz="3600" dirty="0"/>
          </a:p>
        </p:txBody>
      </p:sp>
      <p:sp>
        <p:nvSpPr>
          <p:cNvPr id="5" name="Rectangle 4"/>
          <p:cNvSpPr/>
          <p:nvPr/>
        </p:nvSpPr>
        <p:spPr>
          <a:xfrm>
            <a:off x="3041448" y="116632"/>
            <a:ext cx="5923040" cy="5940088"/>
          </a:xfrm>
          <a:prstGeom prst="rect">
            <a:avLst/>
          </a:prstGeom>
        </p:spPr>
        <p:txBody>
          <a:bodyPr wrap="square">
            <a:spAutoFit/>
          </a:bodyPr>
          <a:lstStyle/>
          <a:p>
            <a:pPr lvl="0" algn="just"/>
            <a:r>
              <a:rPr lang="en-AU" sz="3200" dirty="0" smtClean="0"/>
              <a:t>Return </a:t>
            </a:r>
            <a:r>
              <a:rPr lang="en-AU" sz="3200" dirty="0"/>
              <a:t>to groups to share. </a:t>
            </a:r>
            <a:endParaRPr lang="en-AU" sz="3200" dirty="0" smtClean="0"/>
          </a:p>
          <a:p>
            <a:pPr lvl="0" algn="just"/>
            <a:r>
              <a:rPr lang="en-AU" sz="3200" dirty="0" smtClean="0"/>
              <a:t>Each </a:t>
            </a:r>
            <a:r>
              <a:rPr lang="en-AU" sz="3200" dirty="0"/>
              <a:t>person shares their bold beginning for each topic. Give warm and cool feedback. </a:t>
            </a:r>
            <a:endParaRPr lang="en-AU" sz="3200" dirty="0" smtClean="0"/>
          </a:p>
          <a:p>
            <a:pPr lvl="0" algn="just"/>
            <a:r>
              <a:rPr lang="en-AU" sz="2000" dirty="0"/>
              <a:t> </a:t>
            </a:r>
          </a:p>
          <a:p>
            <a:pPr algn="ctr"/>
            <a:r>
              <a:rPr lang="en-AU" sz="4000" dirty="0">
                <a:solidFill>
                  <a:srgbClr val="7030A0"/>
                </a:solidFill>
              </a:rPr>
              <a:t>I liked how </a:t>
            </a:r>
            <a:r>
              <a:rPr lang="en-AU" sz="4000" dirty="0" smtClean="0">
                <a:solidFill>
                  <a:srgbClr val="7030A0"/>
                </a:solidFill>
              </a:rPr>
              <a:t>you…</a:t>
            </a:r>
            <a:endParaRPr lang="en-AU" sz="4000" dirty="0">
              <a:solidFill>
                <a:srgbClr val="7030A0"/>
              </a:solidFill>
            </a:endParaRPr>
          </a:p>
          <a:p>
            <a:pPr algn="ctr"/>
            <a:r>
              <a:rPr lang="en-AU" sz="2000" dirty="0" smtClean="0">
                <a:solidFill>
                  <a:schemeClr val="accent6">
                    <a:lumMod val="75000"/>
                  </a:schemeClr>
                </a:solidFill>
              </a:rPr>
              <a:t>  </a:t>
            </a:r>
          </a:p>
          <a:p>
            <a:pPr algn="ctr"/>
            <a:r>
              <a:rPr lang="en-AU" sz="4000" dirty="0" smtClean="0">
                <a:solidFill>
                  <a:srgbClr val="7030A0"/>
                </a:solidFill>
              </a:rPr>
              <a:t>What </a:t>
            </a:r>
            <a:r>
              <a:rPr lang="en-AU" sz="4000" dirty="0">
                <a:solidFill>
                  <a:srgbClr val="7030A0"/>
                </a:solidFill>
              </a:rPr>
              <a:t>about…</a:t>
            </a:r>
          </a:p>
          <a:p>
            <a:pPr algn="ctr"/>
            <a:r>
              <a:rPr lang="en-AU" sz="2000" dirty="0" smtClean="0">
                <a:solidFill>
                  <a:schemeClr val="accent6">
                    <a:lumMod val="75000"/>
                  </a:schemeClr>
                </a:solidFill>
              </a:rPr>
              <a:t>  </a:t>
            </a:r>
          </a:p>
          <a:p>
            <a:pPr algn="ctr"/>
            <a:r>
              <a:rPr lang="en-AU" sz="4000" dirty="0" smtClean="0">
                <a:solidFill>
                  <a:srgbClr val="7030A0"/>
                </a:solidFill>
              </a:rPr>
              <a:t>Even </a:t>
            </a:r>
            <a:r>
              <a:rPr lang="en-AU" sz="4000" dirty="0">
                <a:solidFill>
                  <a:srgbClr val="7030A0"/>
                </a:solidFill>
              </a:rPr>
              <a:t>better if…</a:t>
            </a:r>
          </a:p>
          <a:p>
            <a:pPr algn="ctr"/>
            <a:r>
              <a:rPr lang="en-AU" sz="2000" dirty="0" smtClean="0">
                <a:solidFill>
                  <a:schemeClr val="accent6">
                    <a:lumMod val="75000"/>
                  </a:schemeClr>
                </a:solidFill>
              </a:rPr>
              <a:t>  </a:t>
            </a:r>
          </a:p>
          <a:p>
            <a:pPr algn="ctr"/>
            <a:r>
              <a:rPr lang="en-AU" sz="4000" dirty="0" smtClean="0">
                <a:solidFill>
                  <a:srgbClr val="7030A0"/>
                </a:solidFill>
              </a:rPr>
              <a:t>As </a:t>
            </a:r>
            <a:r>
              <a:rPr lang="en-AU" sz="4000" dirty="0">
                <a:solidFill>
                  <a:srgbClr val="7030A0"/>
                </a:solidFill>
              </a:rPr>
              <a:t>a reader I think…</a:t>
            </a:r>
          </a:p>
        </p:txBody>
      </p:sp>
    </p:spTree>
    <p:extLst>
      <p:ext uri="{BB962C8B-B14F-4D97-AF65-F5344CB8AC3E}">
        <p14:creationId xmlns:p14="http://schemas.microsoft.com/office/powerpoint/2010/main" val="2946839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87754" y="260648"/>
            <a:ext cx="4632389" cy="6376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666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2" y="8035"/>
            <a:ext cx="9195062" cy="4124206"/>
          </a:xfrm>
          <a:prstGeom prst="rect">
            <a:avLst/>
          </a:prstGeom>
          <a:noFill/>
        </p:spPr>
        <p:txBody>
          <a:bodyPr wrap="square" rtlCol="0">
            <a:spAutoFit/>
          </a:bodyPr>
          <a:lstStyle/>
          <a:p>
            <a:r>
              <a:rPr lang="en-AU" sz="3200" dirty="0" smtClean="0"/>
              <a:t>This same 3 step routine used each day with 5 topics.</a:t>
            </a:r>
          </a:p>
          <a:p>
            <a:r>
              <a:rPr lang="en-AU" dirty="0" smtClean="0"/>
              <a:t>  </a:t>
            </a:r>
            <a:endParaRPr lang="en-AU" dirty="0"/>
          </a:p>
          <a:p>
            <a:r>
              <a:rPr lang="en-AU" sz="3200" dirty="0" smtClean="0"/>
              <a:t>Suggested to do this for 2 weeks (we only did 5/6 sessions) .</a:t>
            </a:r>
          </a:p>
          <a:p>
            <a:r>
              <a:rPr lang="en-AU" dirty="0" smtClean="0"/>
              <a:t> </a:t>
            </a:r>
            <a:endParaRPr lang="en-AU" dirty="0"/>
          </a:p>
          <a:p>
            <a:r>
              <a:rPr lang="en-AU" sz="3200" dirty="0" smtClean="0"/>
              <a:t>5 different topics each day.  </a:t>
            </a:r>
            <a:r>
              <a:rPr lang="en-AU" sz="3200" dirty="0" err="1" smtClean="0"/>
              <a:t>Eg</a:t>
            </a:r>
            <a:r>
              <a:rPr lang="en-AU" sz="3200" dirty="0" smtClean="0"/>
              <a:t>.</a:t>
            </a:r>
            <a:endParaRPr lang="en-AU" sz="3200" dirty="0"/>
          </a:p>
          <a:p>
            <a:endParaRPr lang="en-AU" sz="3200" dirty="0" smtClean="0"/>
          </a:p>
          <a:p>
            <a:endParaRPr lang="en-AU" sz="3200" dirty="0"/>
          </a:p>
          <a:p>
            <a:endParaRPr lang="en-AU" sz="32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 y="2872828"/>
            <a:ext cx="9144000" cy="398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772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744103"/>
            <a:ext cx="3901465" cy="263348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80" y="279569"/>
            <a:ext cx="3577580" cy="3547767"/>
          </a:xfrm>
          <a:prstGeom prst="rect">
            <a:avLst/>
          </a:prstGeom>
        </p:spPr>
      </p:pic>
      <p:sp>
        <p:nvSpPr>
          <p:cNvPr id="4" name="TextBox 3"/>
          <p:cNvSpPr txBox="1"/>
          <p:nvPr/>
        </p:nvSpPr>
        <p:spPr>
          <a:xfrm>
            <a:off x="0" y="75981"/>
            <a:ext cx="8964488" cy="584775"/>
          </a:xfrm>
          <a:prstGeom prst="rect">
            <a:avLst/>
          </a:prstGeom>
          <a:noFill/>
        </p:spPr>
        <p:txBody>
          <a:bodyPr wrap="square" rtlCol="0">
            <a:spAutoFit/>
          </a:bodyPr>
          <a:lstStyle/>
          <a:p>
            <a:r>
              <a:rPr lang="en-AU" sz="3200" dirty="0" smtClean="0"/>
              <a:t>Prompts can be visual as well </a:t>
            </a:r>
            <a:endParaRPr lang="en-AU" sz="3200" dirty="0"/>
          </a:p>
        </p:txBody>
      </p:sp>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5224" y="3933056"/>
            <a:ext cx="4170040" cy="2780027"/>
          </a:xfrm>
          <a:prstGeom prst="rect">
            <a:avLst/>
          </a:prstGeom>
        </p:spPr>
      </p:pic>
      <p:pic>
        <p:nvPicPr>
          <p:cNvPr id="6" name="what happens to your ulna and radius when you turn your wris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4582988" y="4122919"/>
            <a:ext cx="4381500" cy="2400300"/>
          </a:xfrm>
          <a:prstGeom prst="rect">
            <a:avLst/>
          </a:prstGeom>
        </p:spPr>
      </p:pic>
    </p:spTree>
    <p:extLst>
      <p:ext uri="{BB962C8B-B14F-4D97-AF65-F5344CB8AC3E}">
        <p14:creationId xmlns:p14="http://schemas.microsoft.com/office/powerpoint/2010/main" val="20856785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86" y="1412776"/>
            <a:ext cx="820102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0"/>
            <a:ext cx="8912168" cy="1077218"/>
          </a:xfrm>
          <a:prstGeom prst="rect">
            <a:avLst/>
          </a:prstGeom>
          <a:noFill/>
        </p:spPr>
        <p:txBody>
          <a:bodyPr wrap="square" rtlCol="0">
            <a:spAutoFit/>
          </a:bodyPr>
          <a:lstStyle/>
          <a:p>
            <a:r>
              <a:rPr lang="en-AU" sz="3200" dirty="0" smtClean="0"/>
              <a:t>Modelling a quick sample each day give scaffolding for the kids who need ‘inspiration’.</a:t>
            </a:r>
            <a:endParaRPr lang="en-AU" sz="3200" dirty="0"/>
          </a:p>
        </p:txBody>
      </p:sp>
    </p:spTree>
    <p:extLst>
      <p:ext uri="{BB962C8B-B14F-4D97-AF65-F5344CB8AC3E}">
        <p14:creationId xmlns:p14="http://schemas.microsoft.com/office/powerpoint/2010/main" val="1477834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268760"/>
            <a:ext cx="845820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15726" y="116632"/>
            <a:ext cx="5271251" cy="923330"/>
          </a:xfrm>
          <a:prstGeom prst="rect">
            <a:avLst/>
          </a:prstGeom>
          <a:noFill/>
        </p:spPr>
        <p:txBody>
          <a:bodyPr wrap="none" rtlCol="0">
            <a:spAutoFit/>
          </a:bodyPr>
          <a:lstStyle/>
          <a:p>
            <a:r>
              <a:rPr lang="en-AU" sz="5400" b="1" dirty="0" smtClean="0"/>
              <a:t>Some of the best!</a:t>
            </a:r>
            <a:endParaRPr lang="en-AU" sz="5400" b="1" dirty="0"/>
          </a:p>
        </p:txBody>
      </p:sp>
    </p:spTree>
    <p:extLst>
      <p:ext uri="{BB962C8B-B14F-4D97-AF65-F5344CB8AC3E}">
        <p14:creationId xmlns:p14="http://schemas.microsoft.com/office/powerpoint/2010/main" val="1410626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5726" y="116632"/>
            <a:ext cx="5271251" cy="923330"/>
          </a:xfrm>
          <a:prstGeom prst="rect">
            <a:avLst/>
          </a:prstGeom>
          <a:noFill/>
        </p:spPr>
        <p:txBody>
          <a:bodyPr wrap="none" rtlCol="0">
            <a:spAutoFit/>
          </a:bodyPr>
          <a:lstStyle/>
          <a:p>
            <a:r>
              <a:rPr lang="en-AU" sz="5400" b="1" dirty="0" smtClean="0"/>
              <a:t>Some of the best!</a:t>
            </a:r>
            <a:endParaRPr lang="en-AU" sz="5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1643063"/>
            <a:ext cx="8086725"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321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5726" y="116632"/>
            <a:ext cx="5271251" cy="923330"/>
          </a:xfrm>
          <a:prstGeom prst="rect">
            <a:avLst/>
          </a:prstGeom>
          <a:noFill/>
        </p:spPr>
        <p:txBody>
          <a:bodyPr wrap="none" rtlCol="0">
            <a:spAutoFit/>
          </a:bodyPr>
          <a:lstStyle/>
          <a:p>
            <a:r>
              <a:rPr lang="en-AU" sz="5400" b="1" dirty="0" smtClean="0"/>
              <a:t>Some of the best!</a:t>
            </a:r>
            <a:endParaRPr lang="en-AU" sz="54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838325"/>
            <a:ext cx="842962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321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786210"/>
          </a:xfrm>
        </p:spPr>
        <p:txBody>
          <a:bodyPr>
            <a:normAutofit/>
          </a:bodyPr>
          <a:lstStyle/>
          <a:p>
            <a:pPr fontAlgn="base"/>
            <a:r>
              <a:rPr lang="en-AU" b="1" i="1" dirty="0" smtClean="0"/>
              <a:t>Learning Intentions </a:t>
            </a:r>
            <a:br>
              <a:rPr lang="en-AU" b="1" i="1" dirty="0" smtClean="0"/>
            </a:br>
            <a:r>
              <a:rPr lang="en-AU" b="1" i="1" dirty="0" smtClean="0"/>
              <a:t>and Success Criteria</a:t>
            </a:r>
            <a:endParaRPr lang="en-AU" dirty="0"/>
          </a:p>
        </p:txBody>
      </p:sp>
      <p:sp>
        <p:nvSpPr>
          <p:cNvPr id="4" name="Rectangle 3"/>
          <p:cNvSpPr/>
          <p:nvPr/>
        </p:nvSpPr>
        <p:spPr>
          <a:xfrm>
            <a:off x="395536" y="2274838"/>
            <a:ext cx="8352928" cy="4031873"/>
          </a:xfrm>
          <a:prstGeom prst="rect">
            <a:avLst/>
          </a:prstGeom>
        </p:spPr>
        <p:txBody>
          <a:bodyPr wrap="square">
            <a:spAutoFit/>
          </a:bodyPr>
          <a:lstStyle/>
          <a:p>
            <a:r>
              <a:rPr lang="en-AU" sz="3200" b="1" dirty="0"/>
              <a:t>We are learning to capture our audience with a bold beginning.</a:t>
            </a:r>
            <a:endParaRPr lang="en-AU" sz="3200" dirty="0"/>
          </a:p>
          <a:p>
            <a:r>
              <a:rPr lang="en-AU" sz="3200" dirty="0"/>
              <a:t>I will be successful if…</a:t>
            </a:r>
          </a:p>
          <a:p>
            <a:pPr lvl="1"/>
            <a:r>
              <a:rPr lang="en-AU" sz="3200" dirty="0"/>
              <a:t>I can talk about what makes writing enjoyable or boring.</a:t>
            </a:r>
          </a:p>
          <a:p>
            <a:pPr lvl="1"/>
            <a:r>
              <a:rPr lang="en-AU" sz="3200" dirty="0"/>
              <a:t>I can use action at the start of my writing.</a:t>
            </a:r>
          </a:p>
          <a:p>
            <a:pPr lvl="1"/>
            <a:r>
              <a:rPr lang="en-AU" sz="3200" dirty="0"/>
              <a:t>I can listen to others beginnings and give them warm and cool feedback.</a:t>
            </a:r>
          </a:p>
        </p:txBody>
      </p:sp>
    </p:spTree>
    <p:extLst>
      <p:ext uri="{BB962C8B-B14F-4D97-AF65-F5344CB8AC3E}">
        <p14:creationId xmlns:p14="http://schemas.microsoft.com/office/powerpoint/2010/main" val="1243161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5726" y="116632"/>
            <a:ext cx="5271251" cy="923330"/>
          </a:xfrm>
          <a:prstGeom prst="rect">
            <a:avLst/>
          </a:prstGeom>
          <a:noFill/>
        </p:spPr>
        <p:txBody>
          <a:bodyPr wrap="none" rtlCol="0">
            <a:spAutoFit/>
          </a:bodyPr>
          <a:lstStyle/>
          <a:p>
            <a:r>
              <a:rPr lang="en-AU" sz="5400" b="1" dirty="0" smtClean="0"/>
              <a:t>Some of the best!</a:t>
            </a:r>
            <a:endParaRPr lang="en-AU" sz="5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2047875"/>
            <a:ext cx="759142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929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5726" y="116632"/>
            <a:ext cx="5271251" cy="923330"/>
          </a:xfrm>
          <a:prstGeom prst="rect">
            <a:avLst/>
          </a:prstGeom>
          <a:noFill/>
        </p:spPr>
        <p:txBody>
          <a:bodyPr wrap="none" rtlCol="0">
            <a:spAutoFit/>
          </a:bodyPr>
          <a:lstStyle/>
          <a:p>
            <a:r>
              <a:rPr lang="en-AU" sz="5400" b="1" dirty="0" smtClean="0"/>
              <a:t>Some of the best!</a:t>
            </a:r>
            <a:endParaRPr lang="en-AU" sz="5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1300163"/>
            <a:ext cx="7896225"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929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626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764704"/>
            <a:ext cx="842010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161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80728"/>
            <a:ext cx="8382000" cy="4177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161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normAutofit fontScale="90000"/>
          </a:bodyPr>
          <a:lstStyle/>
          <a:p>
            <a:r>
              <a:rPr lang="en-AU" b="1" dirty="0"/>
              <a:t>Task:  5 x Bold </a:t>
            </a:r>
            <a:r>
              <a:rPr lang="en-AU" b="1" dirty="0" smtClean="0"/>
              <a:t>Beginnings</a:t>
            </a:r>
            <a:br>
              <a:rPr lang="en-AU" b="1" dirty="0" smtClean="0"/>
            </a:br>
            <a:r>
              <a:rPr lang="en-AU" sz="2200" b="1" dirty="0" smtClean="0"/>
              <a:t> </a:t>
            </a:r>
            <a:r>
              <a:rPr lang="en-AU" b="1" dirty="0" smtClean="0"/>
              <a:t/>
            </a:r>
            <a:br>
              <a:rPr lang="en-AU" b="1" dirty="0" smtClean="0"/>
            </a:br>
            <a:r>
              <a:rPr lang="en-AU" b="1" dirty="0" smtClean="0"/>
              <a:t>Step 1               Step 2                Step 3</a:t>
            </a:r>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88840"/>
            <a:ext cx="8791575"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087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AU" b="1" dirty="0"/>
              <a:t>Today’s 5 Topics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196752"/>
            <a:ext cx="455861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176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67246" y="188640"/>
            <a:ext cx="6120680" cy="6186309"/>
          </a:xfrm>
          <a:prstGeom prst="rect">
            <a:avLst/>
          </a:prstGeom>
        </p:spPr>
        <p:txBody>
          <a:bodyPr wrap="square">
            <a:spAutoFit/>
          </a:bodyPr>
          <a:lstStyle/>
          <a:p>
            <a:pPr algn="just"/>
            <a:r>
              <a:rPr lang="en-AU" sz="3600" dirty="0"/>
              <a:t>In your group, read title 1. Talk to each other about all the different topics and ideas that come into your head when you think about the words in this title.  Make sure everyone gets lots of turns.  You can say just a word or a whole sentence.  No writing, just talking and listening. Do the same thing for topics 2-5. </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0005" y="1412776"/>
            <a:ext cx="2596484"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1560" y="476672"/>
            <a:ext cx="1376467" cy="646331"/>
          </a:xfrm>
          <a:prstGeom prst="rect">
            <a:avLst/>
          </a:prstGeom>
        </p:spPr>
        <p:txBody>
          <a:bodyPr wrap="none">
            <a:spAutoFit/>
          </a:bodyPr>
          <a:lstStyle/>
          <a:p>
            <a:r>
              <a:rPr lang="en-AU" sz="3600" b="1" dirty="0" smtClean="0"/>
              <a:t>Step 1</a:t>
            </a:r>
            <a:endParaRPr lang="en-AU" sz="3600" dirty="0"/>
          </a:p>
        </p:txBody>
      </p:sp>
    </p:spTree>
    <p:extLst>
      <p:ext uri="{BB962C8B-B14F-4D97-AF65-F5344CB8AC3E}">
        <p14:creationId xmlns:p14="http://schemas.microsoft.com/office/powerpoint/2010/main" val="2946839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267744" y="235915"/>
            <a:ext cx="4176464" cy="643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208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6212" y="1628800"/>
            <a:ext cx="2846823"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1389" y="620688"/>
            <a:ext cx="1376467" cy="646331"/>
          </a:xfrm>
          <a:prstGeom prst="rect">
            <a:avLst/>
          </a:prstGeom>
        </p:spPr>
        <p:txBody>
          <a:bodyPr wrap="none">
            <a:spAutoFit/>
          </a:bodyPr>
          <a:lstStyle/>
          <a:p>
            <a:r>
              <a:rPr lang="en-AU" sz="3600" b="1" dirty="0" smtClean="0"/>
              <a:t>Step 2</a:t>
            </a:r>
            <a:endParaRPr lang="en-AU" sz="3600" dirty="0"/>
          </a:p>
        </p:txBody>
      </p:sp>
      <p:sp>
        <p:nvSpPr>
          <p:cNvPr id="5" name="Rectangle 4"/>
          <p:cNvSpPr/>
          <p:nvPr/>
        </p:nvSpPr>
        <p:spPr>
          <a:xfrm>
            <a:off x="3203848" y="112856"/>
            <a:ext cx="5760640" cy="6155531"/>
          </a:xfrm>
          <a:prstGeom prst="rect">
            <a:avLst/>
          </a:prstGeom>
        </p:spPr>
        <p:txBody>
          <a:bodyPr wrap="square">
            <a:spAutoFit/>
          </a:bodyPr>
          <a:lstStyle/>
          <a:p>
            <a:pPr lvl="0"/>
            <a:r>
              <a:rPr lang="en-AU" sz="3200" dirty="0" smtClean="0"/>
              <a:t>Go to your </a:t>
            </a:r>
            <a:r>
              <a:rPr lang="en-AU" sz="3200" dirty="0"/>
              <a:t>own </a:t>
            </a:r>
            <a:r>
              <a:rPr lang="en-AU" sz="3200" dirty="0" smtClean="0"/>
              <a:t>seat.</a:t>
            </a:r>
            <a:endParaRPr lang="en-AU" sz="3200" dirty="0"/>
          </a:p>
          <a:p>
            <a:pPr algn="just"/>
            <a:r>
              <a:rPr lang="en-AU" sz="3200" dirty="0"/>
              <a:t>You have 1 minute to write a Bold Beginning for each topic.  Use ideas from what you said and heard in your group</a:t>
            </a:r>
            <a:r>
              <a:rPr lang="en-AU" sz="3200" dirty="0" smtClean="0"/>
              <a:t>.</a:t>
            </a:r>
          </a:p>
          <a:p>
            <a:pPr algn="ctr"/>
            <a:r>
              <a:rPr lang="en-AU" sz="1400" dirty="0"/>
              <a:t> </a:t>
            </a:r>
            <a:r>
              <a:rPr lang="en-AU" sz="1400" dirty="0" smtClean="0"/>
              <a:t> </a:t>
            </a:r>
            <a:endParaRPr lang="en-AU" sz="1400" dirty="0"/>
          </a:p>
          <a:p>
            <a:pPr algn="ctr"/>
            <a:r>
              <a:rPr lang="en-AU" sz="4000" dirty="0">
                <a:solidFill>
                  <a:schemeClr val="accent6">
                    <a:lumMod val="75000"/>
                  </a:schemeClr>
                </a:solidFill>
              </a:rPr>
              <a:t>Start with action! </a:t>
            </a:r>
            <a:endParaRPr lang="en-AU" sz="4000" dirty="0" smtClean="0">
              <a:solidFill>
                <a:schemeClr val="accent6">
                  <a:lumMod val="75000"/>
                </a:schemeClr>
              </a:solidFill>
            </a:endParaRPr>
          </a:p>
          <a:p>
            <a:pPr algn="ctr"/>
            <a:r>
              <a:rPr lang="en-AU" sz="2000" dirty="0" smtClean="0">
                <a:solidFill>
                  <a:schemeClr val="accent6">
                    <a:lumMod val="75000"/>
                  </a:schemeClr>
                </a:solidFill>
              </a:rPr>
              <a:t> </a:t>
            </a:r>
            <a:endParaRPr lang="en-AU" sz="2000" dirty="0">
              <a:solidFill>
                <a:schemeClr val="accent6">
                  <a:lumMod val="75000"/>
                </a:schemeClr>
              </a:solidFill>
            </a:endParaRPr>
          </a:p>
          <a:p>
            <a:pPr algn="ctr"/>
            <a:r>
              <a:rPr lang="en-AU" sz="4000" dirty="0">
                <a:solidFill>
                  <a:schemeClr val="accent6">
                    <a:lumMod val="75000"/>
                  </a:schemeClr>
                </a:solidFill>
              </a:rPr>
              <a:t>Be bold!</a:t>
            </a:r>
          </a:p>
          <a:p>
            <a:pPr algn="ctr"/>
            <a:r>
              <a:rPr lang="en-AU" sz="2000" dirty="0" smtClean="0">
                <a:solidFill>
                  <a:schemeClr val="accent6">
                    <a:lumMod val="75000"/>
                  </a:schemeClr>
                </a:solidFill>
              </a:rPr>
              <a:t> </a:t>
            </a:r>
          </a:p>
          <a:p>
            <a:pPr algn="ctr"/>
            <a:r>
              <a:rPr lang="en-AU" sz="4000" dirty="0" smtClean="0">
                <a:solidFill>
                  <a:schemeClr val="accent6">
                    <a:lumMod val="75000"/>
                  </a:schemeClr>
                </a:solidFill>
              </a:rPr>
              <a:t>Grab </a:t>
            </a:r>
            <a:r>
              <a:rPr lang="en-AU" sz="4000" dirty="0">
                <a:solidFill>
                  <a:schemeClr val="accent6">
                    <a:lumMod val="75000"/>
                  </a:schemeClr>
                </a:solidFill>
              </a:rPr>
              <a:t>your readers!</a:t>
            </a:r>
          </a:p>
          <a:p>
            <a:pPr algn="ctr"/>
            <a:r>
              <a:rPr lang="en-AU" sz="2000" dirty="0" smtClean="0">
                <a:solidFill>
                  <a:schemeClr val="accent6">
                    <a:lumMod val="75000"/>
                  </a:schemeClr>
                </a:solidFill>
              </a:rPr>
              <a:t>  </a:t>
            </a:r>
          </a:p>
          <a:p>
            <a:pPr algn="ctr"/>
            <a:r>
              <a:rPr lang="en-AU" sz="4000" dirty="0" smtClean="0">
                <a:solidFill>
                  <a:schemeClr val="accent6">
                    <a:lumMod val="75000"/>
                  </a:schemeClr>
                </a:solidFill>
              </a:rPr>
              <a:t>Use </a:t>
            </a:r>
            <a:r>
              <a:rPr lang="en-AU" sz="4000" dirty="0">
                <a:solidFill>
                  <a:schemeClr val="accent6">
                    <a:lumMod val="75000"/>
                  </a:schemeClr>
                </a:solidFill>
              </a:rPr>
              <a:t>humour and emotion!</a:t>
            </a:r>
          </a:p>
        </p:txBody>
      </p:sp>
    </p:spTree>
    <p:extLst>
      <p:ext uri="{BB962C8B-B14F-4D97-AF65-F5344CB8AC3E}">
        <p14:creationId xmlns:p14="http://schemas.microsoft.com/office/powerpoint/2010/main" val="2946839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320</Words>
  <Application>Microsoft Office PowerPoint</Application>
  <PresentationFormat>On-screen Show (4:3)</PresentationFormat>
  <Paragraphs>46</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Bold  Beginnings  </vt:lpstr>
      <vt:lpstr>Learning Intentions  and Success Criteria</vt:lpstr>
      <vt:lpstr>PowerPoint Presentation</vt:lpstr>
      <vt:lpstr>PowerPoint Presentation</vt:lpstr>
      <vt:lpstr>Task:  5 x Bold Beginnings   Step 1               Step 2                Step 3</vt:lpstr>
      <vt:lpstr>Today’s 5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Bold Beginnings</dc:title>
  <dc:creator>Margaret Dunn</dc:creator>
  <cp:lastModifiedBy>Marg</cp:lastModifiedBy>
  <cp:revision>19</cp:revision>
  <dcterms:created xsi:type="dcterms:W3CDTF">2018-03-18T06:51:25Z</dcterms:created>
  <dcterms:modified xsi:type="dcterms:W3CDTF">2019-07-04T07:03:38Z</dcterms:modified>
</cp:coreProperties>
</file>