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1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9968-6E7E-46F5-8397-2C47B0112B7D}" type="datetimeFigureOut">
              <a:rPr lang="en-AU" smtClean="0"/>
              <a:t>6/10/2017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8AD8-D5F4-47EA-B8B8-78AB742405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914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9968-6E7E-46F5-8397-2C47B0112B7D}" type="datetimeFigureOut">
              <a:rPr lang="en-AU" smtClean="0"/>
              <a:t>6/10/2017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8AD8-D5F4-47EA-B8B8-78AB742405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632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9968-6E7E-46F5-8397-2C47B0112B7D}" type="datetimeFigureOut">
              <a:rPr lang="en-AU" smtClean="0"/>
              <a:t>6/10/2017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8AD8-D5F4-47EA-B8B8-78AB742405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276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9968-6E7E-46F5-8397-2C47B0112B7D}" type="datetimeFigureOut">
              <a:rPr lang="en-AU" smtClean="0"/>
              <a:t>6/10/2017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8AD8-D5F4-47EA-B8B8-78AB742405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1706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9968-6E7E-46F5-8397-2C47B0112B7D}" type="datetimeFigureOut">
              <a:rPr lang="en-AU" smtClean="0"/>
              <a:t>6/10/2017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8AD8-D5F4-47EA-B8B8-78AB742405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002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9968-6E7E-46F5-8397-2C47B0112B7D}" type="datetimeFigureOut">
              <a:rPr lang="en-AU" smtClean="0"/>
              <a:t>6/10/2017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8AD8-D5F4-47EA-B8B8-78AB742405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5061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9968-6E7E-46F5-8397-2C47B0112B7D}" type="datetimeFigureOut">
              <a:rPr lang="en-AU" smtClean="0"/>
              <a:t>6/10/2017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8AD8-D5F4-47EA-B8B8-78AB742405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271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9968-6E7E-46F5-8397-2C47B0112B7D}" type="datetimeFigureOut">
              <a:rPr lang="en-AU" smtClean="0"/>
              <a:t>6/10/2017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8AD8-D5F4-47EA-B8B8-78AB742405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405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9968-6E7E-46F5-8397-2C47B0112B7D}" type="datetimeFigureOut">
              <a:rPr lang="en-AU" smtClean="0"/>
              <a:t>6/10/2017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8AD8-D5F4-47EA-B8B8-78AB742405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584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9968-6E7E-46F5-8397-2C47B0112B7D}" type="datetimeFigureOut">
              <a:rPr lang="en-AU" smtClean="0"/>
              <a:t>6/10/2017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8AD8-D5F4-47EA-B8B8-78AB742405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569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9968-6E7E-46F5-8397-2C47B0112B7D}" type="datetimeFigureOut">
              <a:rPr lang="en-AU" smtClean="0"/>
              <a:t>6/10/2017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8AD8-D5F4-47EA-B8B8-78AB742405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928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29968-6E7E-46F5-8397-2C47B0112B7D}" type="datetimeFigureOut">
              <a:rPr lang="en-AU" smtClean="0"/>
              <a:t>6/10/2017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E8AD8-D5F4-47EA-B8B8-78AB742405D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815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830065"/>
          </a:xfrm>
        </p:spPr>
        <p:txBody>
          <a:bodyPr>
            <a:noAutofit/>
          </a:bodyPr>
          <a:lstStyle/>
          <a:p>
            <a:r>
              <a:rPr lang="en-AU" sz="36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GRADE THREE AND FOUR</a:t>
            </a:r>
            <a:br>
              <a:rPr lang="en-AU" sz="36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en-AU" sz="60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WRITING</a:t>
            </a:r>
            <a:r>
              <a:rPr lang="en-AU" sz="4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AU" sz="4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en-AU" sz="36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IN</a:t>
            </a:r>
            <a:r>
              <a:rPr lang="en-AU" sz="4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AU" sz="36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TERM </a:t>
            </a:r>
            <a:r>
              <a:rPr lang="en-AU" sz="36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FOUR </a:t>
            </a:r>
            <a:endParaRPr lang="en-AU" sz="48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068960"/>
            <a:ext cx="8280920" cy="3001888"/>
          </a:xfrm>
        </p:spPr>
        <p:txBody>
          <a:bodyPr>
            <a:noAutofit/>
          </a:bodyPr>
          <a:lstStyle/>
          <a:p>
            <a:r>
              <a:rPr lang="en-AU" sz="7200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Creating a </a:t>
            </a:r>
          </a:p>
          <a:p>
            <a:r>
              <a:rPr lang="en-AU" sz="7200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Writing Portfolio!</a:t>
            </a:r>
            <a:endParaRPr lang="en-AU" sz="72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387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48024" y="1916832"/>
            <a:ext cx="41044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The back cover is where you write your PUBLISHED PIECE.  </a:t>
            </a:r>
          </a:p>
          <a:p>
            <a:pPr algn="ctr"/>
            <a:endParaRPr lang="en-AU" sz="28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  <a:ea typeface="+mj-ea"/>
              <a:cs typeface="+mj-cs"/>
            </a:endParaRPr>
          </a:p>
          <a:p>
            <a:pPr algn="ctr"/>
            <a:r>
              <a:rPr lang="en-AU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This is what your teacher will assess and what you will share.</a:t>
            </a:r>
            <a:endParaRPr lang="en-AU" sz="28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67544" y="620688"/>
            <a:ext cx="4032448" cy="5904656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94" y="1142039"/>
            <a:ext cx="3166348" cy="4861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7662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916832"/>
            <a:ext cx="804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You can share your work by:</a:t>
            </a:r>
          </a:p>
          <a:p>
            <a:pPr lvl="3"/>
            <a:r>
              <a:rPr lang="en-AU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Reading it to the class.</a:t>
            </a:r>
          </a:p>
          <a:p>
            <a:pPr lvl="3"/>
            <a:r>
              <a:rPr lang="en-AU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Displaying it for people to read.</a:t>
            </a:r>
          </a:p>
          <a:p>
            <a:pPr lvl="3"/>
            <a:r>
              <a:rPr lang="en-AU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Taking a photo to publish online.</a:t>
            </a:r>
          </a:p>
          <a:p>
            <a:pPr lvl="3"/>
            <a:r>
              <a:rPr lang="en-AU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Showing it to family and friends.  </a:t>
            </a:r>
          </a:p>
          <a:p>
            <a:pPr algn="ctr"/>
            <a:endParaRPr lang="en-AU" sz="28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8069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HELP!</a:t>
            </a:r>
            <a:r>
              <a:rPr lang="en-AU" sz="28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endParaRPr lang="en-AU" sz="2800" b="1" dirty="0" smtClean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  <a:ea typeface="+mj-ea"/>
              <a:cs typeface="+mj-cs"/>
            </a:endParaRPr>
          </a:p>
          <a:p>
            <a:pPr algn="ctr"/>
            <a:r>
              <a:rPr lang="en-AU" sz="24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What’s here to help you?</a:t>
            </a:r>
          </a:p>
          <a:p>
            <a:r>
              <a:rPr lang="en-AU" sz="2800" b="1" u="sng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YOUR TEACHER</a:t>
            </a:r>
          </a:p>
          <a:p>
            <a:pPr lvl="1"/>
            <a:endParaRPr lang="en-AU" b="1" dirty="0" smtClean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  <a:ea typeface="+mj-ea"/>
              <a:cs typeface="+mj-cs"/>
            </a:endParaRPr>
          </a:p>
          <a:p>
            <a:pPr lvl="1">
              <a:lnSpc>
                <a:spcPct val="150000"/>
              </a:lnSpc>
            </a:pPr>
            <a:r>
              <a:rPr lang="en-AU" sz="24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I can help keep you on track and answer your questions.</a:t>
            </a:r>
          </a:p>
          <a:p>
            <a:pPr lvl="1">
              <a:lnSpc>
                <a:spcPct val="150000"/>
              </a:lnSpc>
            </a:pPr>
            <a:r>
              <a:rPr lang="en-AU" sz="24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I can direct you to places where you’ll find the information you need.</a:t>
            </a:r>
            <a:r>
              <a:rPr lang="en-AU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  </a:t>
            </a:r>
          </a:p>
          <a:p>
            <a:pPr lvl="1">
              <a:lnSpc>
                <a:spcPct val="150000"/>
              </a:lnSpc>
            </a:pPr>
            <a:r>
              <a:rPr lang="en-AU" sz="24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I can work with an extra support group to complete a writing piece together.</a:t>
            </a:r>
          </a:p>
          <a:p>
            <a:pPr lvl="1">
              <a:lnSpc>
                <a:spcPct val="150000"/>
              </a:lnSpc>
            </a:pPr>
            <a:r>
              <a:rPr lang="en-AU" sz="24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I will give you feedback on how to improve your scores.</a:t>
            </a:r>
          </a:p>
          <a:p>
            <a:pPr lvl="1">
              <a:lnSpc>
                <a:spcPct val="150000"/>
              </a:lnSpc>
            </a:pPr>
            <a:r>
              <a:rPr lang="en-AU" sz="24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I will guide you when your work needs editing, but I won’t edit it for you!</a:t>
            </a:r>
          </a:p>
          <a:p>
            <a:pPr lvl="1">
              <a:lnSpc>
                <a:spcPct val="150000"/>
              </a:lnSpc>
            </a:pPr>
            <a:r>
              <a:rPr lang="en-AU" sz="24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I will give you suggestions for great writing!</a:t>
            </a:r>
          </a:p>
        </p:txBody>
      </p:sp>
    </p:spTree>
    <p:extLst>
      <p:ext uri="{BB962C8B-B14F-4D97-AF65-F5344CB8AC3E}">
        <p14:creationId xmlns:p14="http://schemas.microsoft.com/office/powerpoint/2010/main" val="2158069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908720"/>
            <a:ext cx="8712968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b="1" u="sng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THE WALLS!</a:t>
            </a:r>
            <a:r>
              <a:rPr lang="en-AU" sz="2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 lvl="1"/>
            <a:endParaRPr lang="en-AU" b="1" dirty="0" smtClean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1">
              <a:lnSpc>
                <a:spcPct val="150000"/>
              </a:lnSpc>
            </a:pPr>
            <a:r>
              <a:rPr lang="en-AU" sz="24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Our </a:t>
            </a:r>
            <a:r>
              <a:rPr lang="en-AU" sz="24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displays have been set up to give you information, direction and ideas</a:t>
            </a:r>
            <a:r>
              <a:rPr lang="en-AU" sz="24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  <a:endParaRPr lang="en-AU" sz="24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469" y="3501008"/>
            <a:ext cx="792088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b="1" u="sng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WRITING TUBS</a:t>
            </a:r>
            <a:r>
              <a:rPr lang="en-AU" sz="2800" b="1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 lvl="1"/>
            <a:endParaRPr lang="en-AU" b="1" dirty="0" smtClean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1"/>
            <a:r>
              <a:rPr lang="en-AU" sz="24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These </a:t>
            </a:r>
            <a:r>
              <a:rPr lang="en-AU" sz="24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tubs have lots of resources that will help you. </a:t>
            </a:r>
          </a:p>
        </p:txBody>
      </p:sp>
    </p:spTree>
    <p:extLst>
      <p:ext uri="{BB962C8B-B14F-4D97-AF65-F5344CB8AC3E}">
        <p14:creationId xmlns:p14="http://schemas.microsoft.com/office/powerpoint/2010/main" val="2783419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980728"/>
            <a:ext cx="777686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b="1" u="sng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YOUR CLASSMATES</a:t>
            </a:r>
          </a:p>
          <a:p>
            <a:pPr lvl="1"/>
            <a:endParaRPr lang="en-AU" b="1" dirty="0" smtClean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1">
              <a:lnSpc>
                <a:spcPct val="150000"/>
              </a:lnSpc>
            </a:pPr>
            <a:r>
              <a:rPr lang="en-AU" sz="24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We </a:t>
            </a:r>
            <a:r>
              <a:rPr lang="en-AU" sz="24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have great people in our room who are happy to help others.</a:t>
            </a:r>
          </a:p>
          <a:p>
            <a:pPr lvl="1">
              <a:lnSpc>
                <a:spcPct val="150000"/>
              </a:lnSpc>
            </a:pPr>
            <a:r>
              <a:rPr lang="en-AU" sz="24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Ask politely and appreciate their efforts.</a:t>
            </a:r>
          </a:p>
          <a:p>
            <a:pPr lvl="1">
              <a:lnSpc>
                <a:spcPct val="150000"/>
              </a:lnSpc>
            </a:pPr>
            <a:r>
              <a:rPr lang="en-AU" sz="24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Often the people you play with are not the best ones to choose to help with your </a:t>
            </a:r>
            <a:r>
              <a:rPr lang="en-AU" sz="24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work because you can get off track chatting about friendship stuff.</a:t>
            </a:r>
            <a:endParaRPr lang="en-AU" sz="24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1">
              <a:lnSpc>
                <a:spcPct val="150000"/>
              </a:lnSpc>
            </a:pPr>
            <a:r>
              <a:rPr lang="en-AU" sz="24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Be respectful and don’t waste others’ time.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030311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441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420888"/>
            <a:ext cx="82089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8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This term, we’ll be creating a Writing Portfolio of seven </a:t>
            </a:r>
            <a:r>
              <a:rPr lang="en-AU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pieces of writing that you’ve created and written.</a:t>
            </a:r>
          </a:p>
          <a:p>
            <a:pPr algn="ctr"/>
            <a:r>
              <a:rPr lang="en-AU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 </a:t>
            </a:r>
            <a:r>
              <a:rPr lang="en-AU" sz="28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(you can do more</a:t>
            </a:r>
            <a:r>
              <a:rPr lang="en-AU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)</a:t>
            </a:r>
            <a:endParaRPr lang="en-AU" sz="28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  <a:ea typeface="+mj-ea"/>
              <a:cs typeface="+mj-cs"/>
            </a:endParaRPr>
          </a:p>
          <a:p>
            <a:pPr algn="ctr"/>
            <a:r>
              <a:rPr lang="en-AU" sz="28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8675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5736" y="2924944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8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You will complete one piece of writing for each type of writing (genre) plus one of your own choice.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620"/>
          <a:stretch/>
        </p:blipFill>
        <p:spPr bwMode="auto">
          <a:xfrm>
            <a:off x="107508" y="116632"/>
            <a:ext cx="2595052" cy="19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84"/>
          <a:stretch/>
        </p:blipFill>
        <p:spPr bwMode="auto">
          <a:xfrm>
            <a:off x="6372200" y="116632"/>
            <a:ext cx="2673146" cy="19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70" r="35574"/>
          <a:stretch/>
        </p:blipFill>
        <p:spPr bwMode="auto">
          <a:xfrm>
            <a:off x="3271520" y="4784532"/>
            <a:ext cx="2621280" cy="19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83"/>
          <a:stretch/>
        </p:blipFill>
        <p:spPr bwMode="auto">
          <a:xfrm>
            <a:off x="6461760" y="4784532"/>
            <a:ext cx="2653928" cy="19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871"/>
          <a:stretch/>
        </p:blipFill>
        <p:spPr bwMode="auto">
          <a:xfrm>
            <a:off x="65624" y="4784532"/>
            <a:ext cx="2636936" cy="19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437" y="116632"/>
            <a:ext cx="2612363" cy="19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77742" y="2154188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(POETRY)</a:t>
            </a:r>
            <a:endParaRPr lang="en-AU" sz="24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54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568" y="1772816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If </a:t>
            </a:r>
            <a:r>
              <a:rPr lang="en-AU" sz="28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you complete all seven, you may do </a:t>
            </a:r>
            <a:r>
              <a:rPr lang="en-AU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others by yourself and </a:t>
            </a:r>
            <a:r>
              <a:rPr lang="en-AU" sz="28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with a partner.</a:t>
            </a:r>
          </a:p>
        </p:txBody>
      </p:sp>
      <p:sp>
        <p:nvSpPr>
          <p:cNvPr id="3" name="Rectangle 2"/>
          <p:cNvSpPr/>
          <p:nvPr/>
        </p:nvSpPr>
        <p:spPr>
          <a:xfrm>
            <a:off x="439128" y="3573016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You can choose the order in which you complete each piece.</a:t>
            </a:r>
            <a:endParaRPr lang="en-AU" sz="28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8069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568" y="1772816"/>
            <a:ext cx="82089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Your teacher will help you complete the writing pieces, help you keep on track and assess your finished pieces using an assessment rubric which will give you a score out of 100 and an A+, A, B, C, D, mark.</a:t>
            </a:r>
            <a:endParaRPr lang="en-AU" sz="28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8069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568" y="58877"/>
            <a:ext cx="820891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You will need to go through 7 steps to complete each piece of writing:</a:t>
            </a:r>
          </a:p>
          <a:p>
            <a:pPr lvl="0"/>
            <a:r>
              <a:rPr lang="en-AU" u="sng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1.   Learn </a:t>
            </a:r>
            <a:r>
              <a:rPr lang="en-AU" u="sng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and Revise</a:t>
            </a:r>
            <a:endParaRPr lang="en-AU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1"/>
            <a:r>
              <a:rPr lang="en-AU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What do I know about this type of writing?  What do I need to find out?</a:t>
            </a:r>
          </a:p>
          <a:p>
            <a:pPr lvl="1"/>
            <a:r>
              <a:rPr lang="en-AU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Use the powerpoints and posters.</a:t>
            </a:r>
          </a:p>
          <a:p>
            <a:pPr lvl="0"/>
            <a:r>
              <a:rPr lang="en-AU" u="sng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2.   Think </a:t>
            </a:r>
            <a:r>
              <a:rPr lang="en-AU" u="sng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and Choose</a:t>
            </a:r>
          </a:p>
          <a:p>
            <a:pPr lvl="1"/>
            <a:r>
              <a:rPr lang="en-AU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Take some time to think about possible topics then make a choice.</a:t>
            </a:r>
          </a:p>
          <a:p>
            <a:pPr lvl="0"/>
            <a:r>
              <a:rPr lang="en-AU" u="sng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3.   Plan</a:t>
            </a:r>
            <a:endParaRPr lang="en-AU" u="sng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1"/>
            <a:r>
              <a:rPr lang="en-AU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Use the graphic organizer to plan out your writing.</a:t>
            </a:r>
          </a:p>
          <a:p>
            <a:pPr lvl="0"/>
            <a:r>
              <a:rPr lang="en-AU" u="sng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4.   Draft</a:t>
            </a:r>
            <a:endParaRPr lang="en-AU" u="sng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1"/>
            <a:r>
              <a:rPr lang="en-AU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Write!</a:t>
            </a:r>
          </a:p>
          <a:p>
            <a:pPr lvl="1"/>
            <a:r>
              <a:rPr lang="en-AU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Write on every second line.</a:t>
            </a:r>
          </a:p>
          <a:p>
            <a:pPr lvl="0"/>
            <a:r>
              <a:rPr lang="en-AU" u="sng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5.   Edit </a:t>
            </a:r>
            <a:r>
              <a:rPr lang="en-AU" u="sng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and Revise</a:t>
            </a:r>
            <a:endParaRPr lang="en-AU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1"/>
            <a:r>
              <a:rPr lang="en-AU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Re-read, fix up, check, get a friend’s advice.</a:t>
            </a:r>
          </a:p>
          <a:p>
            <a:pPr lvl="1"/>
            <a:r>
              <a:rPr lang="en-AU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Eliminate all errors!</a:t>
            </a:r>
          </a:p>
          <a:p>
            <a:pPr lvl="0"/>
            <a:r>
              <a:rPr lang="en-AU" u="sng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6.   Produce</a:t>
            </a:r>
            <a:endParaRPr lang="en-AU" u="sng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1"/>
            <a:r>
              <a:rPr lang="en-AU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Time for your PUBLISHED PIECE.  This is for your audience.</a:t>
            </a:r>
          </a:p>
          <a:p>
            <a:pPr lvl="1"/>
            <a:r>
              <a:rPr lang="en-AU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Attractive presentation.</a:t>
            </a:r>
          </a:p>
          <a:p>
            <a:pPr lvl="0"/>
            <a:r>
              <a:rPr lang="en-AU" u="sng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7.   Assess </a:t>
            </a:r>
            <a:r>
              <a:rPr lang="en-AU" u="sng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and Share</a:t>
            </a:r>
            <a:endParaRPr lang="en-AU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lvl="1"/>
            <a:r>
              <a:rPr lang="en-AU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Your teacher will fill in the assessment rubric and you can share your achievement!</a:t>
            </a:r>
            <a:endParaRPr lang="en-AU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8069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" t="7875" r="2290" b="8605"/>
          <a:stretch/>
        </p:blipFill>
        <p:spPr>
          <a:xfrm rot="5400000">
            <a:off x="-489493" y="1217684"/>
            <a:ext cx="5256584" cy="37745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83968" y="1196752"/>
            <a:ext cx="43685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Each piece of writing will be completed on a manila folder which will help you complete each step and guide you through using the correct format for the genre (type of writing) you’ve chosen.</a:t>
            </a:r>
            <a:endParaRPr lang="en-AU" sz="28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8069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48024" y="1048958"/>
            <a:ext cx="41044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The front cover gives you some information about that genre.</a:t>
            </a:r>
          </a:p>
          <a:p>
            <a:pPr algn="ctr"/>
            <a:endParaRPr lang="en-AU" sz="2800" b="1" dirty="0" smtClean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  <a:ea typeface="+mj-ea"/>
              <a:cs typeface="+mj-cs"/>
            </a:endParaRPr>
          </a:p>
          <a:p>
            <a:pPr algn="ctr"/>
            <a:r>
              <a:rPr lang="en-AU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It has the assessment rubric your teacher will use, so you will know exactly what you need to do to succeed and get the best marks you can.</a:t>
            </a:r>
            <a:endParaRPr lang="en-AU" sz="28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67544" y="620688"/>
            <a:ext cx="4032448" cy="5904656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02453"/>
            <a:ext cx="3168352" cy="494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8069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7544" y="908720"/>
            <a:ext cx="4032448" cy="5904656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Rounded Rectangle 2"/>
          <p:cNvSpPr/>
          <p:nvPr/>
        </p:nvSpPr>
        <p:spPr>
          <a:xfrm>
            <a:off x="4499992" y="908720"/>
            <a:ext cx="4103454" cy="5904656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18" y="1447366"/>
            <a:ext cx="3169300" cy="4861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545" y="1447366"/>
            <a:ext cx="3166348" cy="4861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611560" y="35352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sz="20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On the inside are the steps you need to follow and a plan you can use to help you.  On the right is where you write your draft.  Write on every 2</a:t>
            </a:r>
            <a:r>
              <a:rPr lang="en-AU" sz="2000" b="1" baseline="300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nd</a:t>
            </a:r>
            <a:r>
              <a:rPr lang="en-AU" sz="2000" b="1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 line so you can edit easily.  You can staple on more sheets if you need.</a:t>
            </a:r>
            <a:endParaRPr lang="en-AU" sz="2000" b="1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8069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651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GRADE THREE AND FOUR WRITING IN TERM FOUR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THREE AND FOUR WRITING IN TERM FOUR</dc:title>
  <dc:creator>Marg</dc:creator>
  <cp:lastModifiedBy>Marg</cp:lastModifiedBy>
  <cp:revision>14</cp:revision>
  <dcterms:created xsi:type="dcterms:W3CDTF">2017-10-01T10:06:30Z</dcterms:created>
  <dcterms:modified xsi:type="dcterms:W3CDTF">2017-10-06T01:15:26Z</dcterms:modified>
</cp:coreProperties>
</file>