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71" r:id="rId6"/>
    <p:sldId id="274" r:id="rId7"/>
    <p:sldId id="282" r:id="rId8"/>
    <p:sldId id="283" r:id="rId9"/>
    <p:sldId id="284" r:id="rId10"/>
    <p:sldId id="288" r:id="rId11"/>
    <p:sldId id="289" r:id="rId12"/>
    <p:sldId id="290" r:id="rId13"/>
    <p:sldId id="286" r:id="rId14"/>
    <p:sldId id="258" r:id="rId15"/>
    <p:sldId id="275" r:id="rId16"/>
    <p:sldId id="260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2" autoAdjust="0"/>
    <p:restoredTop sz="99875" autoAdjust="0"/>
  </p:normalViewPr>
  <p:slideViewPr>
    <p:cSldViewPr>
      <p:cViewPr>
        <p:scale>
          <a:sx n="80" d="100"/>
          <a:sy n="80" d="100"/>
        </p:scale>
        <p:origin x="-1608" y="-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81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042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465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27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407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142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86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35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50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871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17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F1FEA-4402-46EE-B2A3-F593C50B0037}" type="datetimeFigureOut">
              <a:rPr lang="en-AU" smtClean="0"/>
              <a:t>16/06/2019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977EE-8CE3-41DE-B005-E4FA1E4350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12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01021">
            <a:off x="6400645" y="4393308"/>
            <a:ext cx="2179320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2790">
            <a:off x="6444208" y="2492896"/>
            <a:ext cx="2354580" cy="10972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30219">
            <a:off x="495669" y="4630483"/>
            <a:ext cx="1722120" cy="1005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9" y="2565286"/>
            <a:ext cx="107442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497" y="3993283"/>
            <a:ext cx="2179320" cy="198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04" y="188640"/>
            <a:ext cx="1722120" cy="10058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5897">
            <a:off x="4973318" y="5490618"/>
            <a:ext cx="1074420" cy="952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0059">
            <a:off x="403527" y="759081"/>
            <a:ext cx="2354580" cy="10972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05497" y="851625"/>
            <a:ext cx="37088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Comic Sans MS" panose="030F0702030302020204" pitchFamily="66" charset="0"/>
              </a:rPr>
              <a:t>Pattern Block Fractions</a:t>
            </a:r>
            <a:endParaRPr lang="en-AU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520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6072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If a trapezoid is 1 whole……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25293" y="2656451"/>
            <a:ext cx="23545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49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79" y="1340768"/>
            <a:ext cx="217932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0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1577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4706977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19" y="661660"/>
            <a:ext cx="2179320" cy="1981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544" y="2766313"/>
            <a:ext cx="2179320" cy="19812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410619"/>
            <a:ext cx="2179320" cy="19812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107" y="115778"/>
            <a:ext cx="2179320" cy="1981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277" y="2766313"/>
            <a:ext cx="2179320" cy="19812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364" y="373063"/>
            <a:ext cx="217932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356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11805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Now it’s your turn to investigate.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1772816"/>
            <a:ext cx="85689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>
                <a:latin typeface="Comic Sans MS" panose="030F0702030302020204" pitchFamily="66" charset="0"/>
              </a:rPr>
              <a:t>You’ll need:</a:t>
            </a:r>
            <a:endParaRPr lang="en-AU" sz="3200" b="0" dirty="0" smtClean="0">
              <a:effectLst/>
              <a:latin typeface="Comic Sans MS" panose="030F0702030302020204" pitchFamily="66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AU" sz="3200" dirty="0">
                <a:latin typeface="Comic Sans MS" panose="030F0702030302020204" pitchFamily="66" charset="0"/>
              </a:rPr>
              <a:t>1 dice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AU" sz="3200" dirty="0">
                <a:latin typeface="Comic Sans MS" panose="030F0702030302020204" pitchFamily="66" charset="0"/>
              </a:rPr>
              <a:t>Pattern blocks - share!!!</a:t>
            </a:r>
          </a:p>
          <a:p>
            <a:pPr lvl="1"/>
            <a:r>
              <a:rPr lang="en-AU" dirty="0">
                <a:latin typeface="Comic Sans MS" panose="030F0702030302020204" pitchFamily="66" charset="0"/>
              </a:rPr>
              <a:t>(you won’t need the squares or the thin brown rhombuses)</a:t>
            </a:r>
            <a:endParaRPr lang="en-AU" b="0" dirty="0" smtClean="0">
              <a:effectLst/>
              <a:latin typeface="Comic Sans MS" panose="030F0702030302020204" pitchFamily="66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AU" sz="3200" dirty="0">
                <a:latin typeface="Comic Sans MS" panose="030F0702030302020204" pitchFamily="66" charset="0"/>
              </a:rPr>
              <a:t>Maths paper to record</a:t>
            </a:r>
          </a:p>
        </p:txBody>
      </p:sp>
    </p:spTree>
    <p:extLst>
      <p:ext uri="{BB962C8B-B14F-4D97-AF65-F5344CB8AC3E}">
        <p14:creationId xmlns:p14="http://schemas.microsoft.com/office/powerpoint/2010/main" val="2577135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If a </a:t>
            </a:r>
            <a:r>
              <a:rPr lang="en-AU" sz="3600" dirty="0" smtClean="0">
                <a:latin typeface="Comic Sans MS" panose="030F0702030302020204" pitchFamily="66" charset="0"/>
              </a:rPr>
              <a:t>rhombus </a:t>
            </a:r>
            <a:r>
              <a:rPr lang="en-AU" sz="3600" dirty="0">
                <a:latin typeface="Comic Sans MS" panose="030F0702030302020204" pitchFamily="66" charset="0"/>
              </a:rPr>
              <a:t>is 1 whole, how much is</a:t>
            </a:r>
            <a:r>
              <a:rPr lang="en-AU" sz="3600" dirty="0" smtClean="0">
                <a:latin typeface="Comic Sans MS" panose="030F0702030302020204" pitchFamily="66" charset="0"/>
              </a:rPr>
              <a:t>…?</a:t>
            </a:r>
            <a:endParaRPr lang="en-AU" sz="3600" dirty="0">
              <a:latin typeface="Comic Sans MS" panose="030F0702030302020204" pitchFamily="66" charset="0"/>
            </a:endParaRPr>
          </a:p>
          <a:p>
            <a:r>
              <a:rPr lang="en-AU" sz="3600" dirty="0">
                <a:latin typeface="Comic Sans MS" panose="030F0702030302020204" pitchFamily="66" charset="0"/>
              </a:rPr>
              <a:t> </a:t>
            </a:r>
          </a:p>
          <a:p>
            <a:pPr algn="ctr"/>
            <a:endParaRPr lang="en-AU" sz="3600" dirty="0" smtClean="0">
              <a:latin typeface="Comic Sans MS" panose="030F0702030302020204" pitchFamily="66" charset="0"/>
            </a:endParaRPr>
          </a:p>
          <a:p>
            <a:pPr algn="ctr"/>
            <a:endParaRPr lang="en-AU" sz="3600" dirty="0">
              <a:latin typeface="Comic Sans MS" panose="030F0702030302020204" pitchFamily="66" charset="0"/>
            </a:endParaRPr>
          </a:p>
          <a:p>
            <a:pPr algn="ctr"/>
            <a:r>
              <a:rPr lang="en-AU" sz="3600" dirty="0" smtClean="0">
                <a:latin typeface="Comic Sans MS" panose="030F0702030302020204" pitchFamily="66" charset="0"/>
              </a:rPr>
              <a:t>Using triangles: 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 smtClean="0">
                <a:latin typeface="Comic Sans MS" panose="030F0702030302020204" pitchFamily="66" charset="0"/>
              </a:rPr>
              <a:t>Roll </a:t>
            </a:r>
            <a:r>
              <a:rPr lang="en-AU" sz="2800" dirty="0">
                <a:latin typeface="Comic Sans MS" panose="030F0702030302020204" pitchFamily="66" charset="0"/>
              </a:rPr>
              <a:t>your dice and trace that many </a:t>
            </a:r>
            <a:r>
              <a:rPr lang="en-AU" sz="2800" dirty="0" smtClean="0">
                <a:latin typeface="Comic Sans MS" panose="030F0702030302020204" pitchFamily="66" charset="0"/>
              </a:rPr>
              <a:t>triangles</a:t>
            </a:r>
            <a:r>
              <a:rPr lang="en-AU" sz="2800" dirty="0">
                <a:latin typeface="Comic Sans MS" panose="030F0702030302020204" pitchFamily="66" charset="0"/>
              </a:rPr>
              <a:t>.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>
                <a:latin typeface="Comic Sans MS" panose="030F0702030302020204" pitchFamily="66" charset="0"/>
              </a:rPr>
              <a:t>What’s your number?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>
                <a:latin typeface="Comic Sans MS" panose="030F0702030302020204" pitchFamily="66" charset="0"/>
              </a:rPr>
              <a:t>Draw it on a </a:t>
            </a:r>
            <a:r>
              <a:rPr lang="en-AU" sz="2800" dirty="0" err="1">
                <a:latin typeface="Comic Sans MS" panose="030F0702030302020204" pitchFamily="66" charset="0"/>
              </a:rPr>
              <a:t>numberline</a:t>
            </a:r>
            <a:r>
              <a:rPr lang="en-AU" sz="28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94469"/>
            <a:ext cx="1146056" cy="6693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82500">
            <a:off x="6472848" y="1887542"/>
            <a:ext cx="786388" cy="6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76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If a </a:t>
            </a:r>
            <a:r>
              <a:rPr lang="en-AU" sz="3600" dirty="0" smtClean="0">
                <a:latin typeface="Comic Sans MS" panose="030F0702030302020204" pitchFamily="66" charset="0"/>
              </a:rPr>
              <a:t>rhombus </a:t>
            </a:r>
            <a:r>
              <a:rPr lang="en-AU" sz="3600" dirty="0">
                <a:latin typeface="Comic Sans MS" panose="030F0702030302020204" pitchFamily="66" charset="0"/>
              </a:rPr>
              <a:t>is 1 whole, how much is</a:t>
            </a:r>
            <a:r>
              <a:rPr lang="en-AU" sz="3600" dirty="0" smtClean="0">
                <a:latin typeface="Comic Sans MS" panose="030F0702030302020204" pitchFamily="66" charset="0"/>
              </a:rPr>
              <a:t>…?</a:t>
            </a:r>
            <a:endParaRPr lang="en-AU" sz="3600" dirty="0">
              <a:latin typeface="Comic Sans MS" panose="030F0702030302020204" pitchFamily="66" charset="0"/>
            </a:endParaRPr>
          </a:p>
          <a:p>
            <a:r>
              <a:rPr lang="en-AU" sz="3600" dirty="0">
                <a:latin typeface="Comic Sans MS" panose="030F0702030302020204" pitchFamily="66" charset="0"/>
              </a:rPr>
              <a:t> </a:t>
            </a:r>
          </a:p>
          <a:p>
            <a:pPr algn="ctr"/>
            <a:endParaRPr lang="en-AU" sz="3600" dirty="0" smtClean="0">
              <a:latin typeface="Comic Sans MS" panose="030F0702030302020204" pitchFamily="66" charset="0"/>
            </a:endParaRPr>
          </a:p>
          <a:p>
            <a:pPr algn="ctr"/>
            <a:endParaRPr lang="en-AU" sz="3600" dirty="0">
              <a:latin typeface="Comic Sans MS" panose="030F0702030302020204" pitchFamily="66" charset="0"/>
            </a:endParaRPr>
          </a:p>
          <a:p>
            <a:pPr algn="ctr"/>
            <a:r>
              <a:rPr lang="en-AU" sz="3600" dirty="0" smtClean="0">
                <a:latin typeface="Comic Sans MS" panose="030F0702030302020204" pitchFamily="66" charset="0"/>
              </a:rPr>
              <a:t>Using hexagons: 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 smtClean="0">
                <a:latin typeface="Comic Sans MS" panose="030F0702030302020204" pitchFamily="66" charset="0"/>
              </a:rPr>
              <a:t>Roll </a:t>
            </a:r>
            <a:r>
              <a:rPr lang="en-AU" sz="2800" dirty="0">
                <a:latin typeface="Comic Sans MS" panose="030F0702030302020204" pitchFamily="66" charset="0"/>
              </a:rPr>
              <a:t>your dice and trace that many </a:t>
            </a:r>
            <a:r>
              <a:rPr lang="en-AU" sz="2800" dirty="0" smtClean="0">
                <a:latin typeface="Comic Sans MS" panose="030F0702030302020204" pitchFamily="66" charset="0"/>
              </a:rPr>
              <a:t>hexagons.</a:t>
            </a:r>
            <a:endParaRPr lang="en-AU" sz="2800" dirty="0">
              <a:latin typeface="Comic Sans MS" panose="030F0702030302020204" pitchFamily="66" charset="0"/>
            </a:endParaRP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>
                <a:latin typeface="Comic Sans MS" panose="030F0702030302020204" pitchFamily="66" charset="0"/>
              </a:rPr>
              <a:t>What’s your number?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AU" sz="2800" dirty="0">
                <a:latin typeface="Comic Sans MS" panose="030F0702030302020204" pitchFamily="66" charset="0"/>
              </a:rPr>
              <a:t>Draw it on a </a:t>
            </a:r>
            <a:r>
              <a:rPr lang="en-AU" sz="2800" dirty="0" err="1">
                <a:latin typeface="Comic Sans MS" panose="030F0702030302020204" pitchFamily="66" charset="0"/>
              </a:rPr>
              <a:t>numberline</a:t>
            </a:r>
            <a:r>
              <a:rPr lang="en-AU" sz="28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57" y="1916832"/>
            <a:ext cx="912692" cy="829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94469"/>
            <a:ext cx="1146056" cy="66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98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latin typeface="Comic Sans MS" panose="030F0702030302020204" pitchFamily="66" charset="0"/>
              </a:rPr>
              <a:t>What did you learn?</a:t>
            </a:r>
          </a:p>
          <a:p>
            <a:endParaRPr lang="en-AU" sz="3600" dirty="0">
              <a:latin typeface="Comic Sans MS" panose="030F0702030302020204" pitchFamily="66" charset="0"/>
            </a:endParaRPr>
          </a:p>
          <a:p>
            <a:endParaRPr lang="en-AU" sz="3600" dirty="0">
              <a:latin typeface="Comic Sans MS" panose="030F0702030302020204" pitchFamily="66" charset="0"/>
            </a:endParaRPr>
          </a:p>
          <a:p>
            <a:r>
              <a:rPr lang="en-AU" sz="3600" dirty="0">
                <a:latin typeface="Comic Sans MS" panose="030F0702030302020204" pitchFamily="66" charset="0"/>
              </a:rPr>
              <a:t>How have you been successful?</a:t>
            </a:r>
          </a:p>
          <a:p>
            <a:r>
              <a:rPr lang="en-AU" sz="3600" dirty="0">
                <a:latin typeface="Comic Sans MS" panose="030F0702030302020204" pitchFamily="66" charset="0"/>
              </a:rPr>
              <a:t> </a:t>
            </a:r>
          </a:p>
          <a:p>
            <a:r>
              <a:rPr lang="en-AU" sz="3600" dirty="0">
                <a:latin typeface="Comic Sans MS" panose="030F0702030302020204" pitchFamily="66" charset="0"/>
              </a:rPr>
              <a:t>What would you </a:t>
            </a:r>
            <a:r>
              <a:rPr lang="en-AU" sz="3600" dirty="0" smtClean="0">
                <a:latin typeface="Comic Sans MS" panose="030F0702030302020204" pitchFamily="66" charset="0"/>
              </a:rPr>
              <a:t>tell someone who found this tricky?</a:t>
            </a:r>
            <a:endParaRPr lang="en-AU" sz="3600" dirty="0">
              <a:latin typeface="Comic Sans MS" panose="030F0702030302020204" pitchFamily="66" charset="0"/>
            </a:endParaRPr>
          </a:p>
          <a:p>
            <a:endParaRPr lang="en-A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976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95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6050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If a trapezoid is 1 whole……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0059">
            <a:off x="3171066" y="2775304"/>
            <a:ext cx="23545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7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0059">
            <a:off x="3660145" y="2199241"/>
            <a:ext cx="2354580" cy="10972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0059">
            <a:off x="1472634" y="1479161"/>
            <a:ext cx="23545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32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0059">
            <a:off x="1472634" y="1479161"/>
            <a:ext cx="2354580" cy="10972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25293" y="2656451"/>
            <a:ext cx="2354580" cy="10972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296">
            <a:off x="4937412" y="1333404"/>
            <a:ext cx="23545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6072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If a trapezoid is 1 whole……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25293" y="2656451"/>
            <a:ext cx="23545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9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132856"/>
            <a:ext cx="107442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39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403648" y="2274987"/>
            <a:ext cx="1074420" cy="9525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240954"/>
            <a:ext cx="107442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1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403648" y="2274987"/>
            <a:ext cx="1074420" cy="9525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240954"/>
            <a:ext cx="1074420" cy="952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435401" y="2784773"/>
            <a:ext cx="1074420" cy="9525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323885" y="1339255"/>
            <a:ext cx="1074420" cy="9525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852936"/>
            <a:ext cx="107442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7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>
                <a:latin typeface="Comic Sans MS" panose="030F0702030302020204" pitchFamily="66" charset="0"/>
              </a:rPr>
              <a:t>How much is…?</a:t>
            </a:r>
            <a:endParaRPr lang="en-AU" sz="36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73216"/>
            <a:ext cx="9144000" cy="720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2062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0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2723" y="5949280"/>
            <a:ext cx="415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1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1223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 smtClean="0">
                <a:latin typeface="Comic Sans MS" panose="030F0702030302020204" pitchFamily="66" charset="0"/>
              </a:rPr>
              <a:t>2</a:t>
            </a:r>
            <a:endParaRPr lang="en-AU" sz="4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6885" y="594928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626714"/>
            <a:ext cx="5299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>
                <a:latin typeface="Comic Sans MS" panose="030F0702030302020204" pitchFamily="66" charset="0"/>
              </a:rPr>
              <a:t>Where’s that on a </a:t>
            </a:r>
            <a:r>
              <a:rPr lang="en-AU" sz="2800" dirty="0" err="1" smtClean="0">
                <a:latin typeface="Comic Sans MS" panose="030F0702030302020204" pitchFamily="66" charset="0"/>
              </a:rPr>
              <a:t>numberline</a:t>
            </a:r>
            <a:r>
              <a:rPr lang="en-AU" sz="2800" dirty="0" smtClean="0">
                <a:latin typeface="Comic Sans MS" panose="030F0702030302020204" pitchFamily="66" charset="0"/>
              </a:rPr>
              <a:t>?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61251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0472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99849" y="530120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2472" y="5250507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51233" y="1087066"/>
            <a:ext cx="1074420" cy="9525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959" y="1240954"/>
            <a:ext cx="1074420" cy="952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78318" y="2820194"/>
            <a:ext cx="1074420" cy="9525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462472" y="1889026"/>
            <a:ext cx="1074420" cy="9525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418" y="3379887"/>
            <a:ext cx="1074420" cy="9525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474055" y="3429000"/>
            <a:ext cx="1074420" cy="9525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884368" y="430729"/>
            <a:ext cx="1074420" cy="9525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10816"/>
            <a:ext cx="1074420" cy="9525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126" y="2022004"/>
            <a:ext cx="1074420" cy="9525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630" y="3140968"/>
            <a:ext cx="107442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37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198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</dc:creator>
  <cp:lastModifiedBy>Marg</cp:lastModifiedBy>
  <cp:revision>11</cp:revision>
  <dcterms:created xsi:type="dcterms:W3CDTF">2019-06-16T05:43:33Z</dcterms:created>
  <dcterms:modified xsi:type="dcterms:W3CDTF">2019-06-16T09:52:25Z</dcterms:modified>
</cp:coreProperties>
</file>