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59" r:id="rId4"/>
    <p:sldId id="261" r:id="rId5"/>
    <p:sldId id="262" r:id="rId6"/>
    <p:sldId id="294" r:id="rId7"/>
    <p:sldId id="295" r:id="rId8"/>
    <p:sldId id="291" r:id="rId9"/>
    <p:sldId id="279" r:id="rId10"/>
    <p:sldId id="280" r:id="rId11"/>
    <p:sldId id="281" r:id="rId12"/>
    <p:sldId id="282" r:id="rId13"/>
    <p:sldId id="283" r:id="rId14"/>
    <p:sldId id="284" r:id="rId15"/>
    <p:sldId id="285" r:id="rId16"/>
    <p:sldId id="286" r:id="rId17"/>
    <p:sldId id="289" r:id="rId18"/>
    <p:sldId id="288" r:id="rId19"/>
    <p:sldId id="293" r:id="rId20"/>
    <p:sldId id="292" r:id="rId21"/>
    <p:sldId id="287"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4982" autoAdjust="0"/>
  </p:normalViewPr>
  <p:slideViewPr>
    <p:cSldViewPr>
      <p:cViewPr varScale="1">
        <p:scale>
          <a:sx n="81" d="100"/>
          <a:sy n="81" d="100"/>
        </p:scale>
        <p:origin x="-18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1C49-2273-449E-97C2-4018D5B4B2E6}" type="datetimeFigureOut">
              <a:rPr lang="en-US" smtClean="0"/>
              <a:t>8/7/2018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2BE9-45C2-490F-A95A-8335EDB527DD}" type="slidenum">
              <a:rPr lang="en-AU" smtClean="0"/>
              <a:t>‹#›</a:t>
            </a:fld>
            <a:endParaRPr lang="en-AU"/>
          </a:p>
        </p:txBody>
      </p:sp>
    </p:spTree>
    <p:extLst>
      <p:ext uri="{BB962C8B-B14F-4D97-AF65-F5344CB8AC3E}">
        <p14:creationId xmlns:p14="http://schemas.microsoft.com/office/powerpoint/2010/main" val="556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F652BE9-45C2-490F-A95A-8335EDB527DD}" type="slidenum">
              <a:rPr lang="en-AU" smtClean="0"/>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39233FA-71B4-4F34-8A15-CE7832DC1B66}" type="datetimeFigureOut">
              <a:rPr lang="en-US" smtClean="0"/>
              <a:pPr/>
              <a:t>8/7/2018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39233FA-71B4-4F34-8A15-CE7832DC1B66}" type="datetimeFigureOut">
              <a:rPr lang="en-US" smtClean="0"/>
              <a:pPr/>
              <a:t>8/7/2018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233FA-71B4-4F34-8A15-CE7832DC1B66}" type="datetimeFigureOut">
              <a:rPr lang="en-US" smtClean="0"/>
              <a:pPr/>
              <a:t>8/7/2018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233FA-71B4-4F34-8A15-CE7832DC1B66}" type="datetimeFigureOut">
              <a:rPr lang="en-US" smtClean="0"/>
              <a:pPr/>
              <a:t>8/7/2018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AD0B-E8D0-48F4-A3C5-891A1B6FD94F}"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llaboutfrogs.org/info/species/tomato.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animals.nationalgeographic.co.uk/animals/mammals/aye-ay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ews.mongabay.com/2009/1112-hance_aquatictenrec.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video.wildmadagascar.org/" TargetMode="External"/><Relationship Id="rId2" Type="http://schemas.openxmlformats.org/officeDocument/2006/relationships/hyperlink" Target="http://www.wildmadagascar.org/wildlife/species/lemurs/Indri_indri_indri.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video.wildmadagascar.org/" TargetMode="External"/><Relationship Id="rId2" Type="http://schemas.openxmlformats.org/officeDocument/2006/relationships/hyperlink" Target="http://www.wildmadagascar.org/wildlife/species/Propithecus_verreauxi_verreauxi.html" TargetMode="Externa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2985"/>
            <a:ext cx="9144000" cy="2457466"/>
          </a:xfrm>
        </p:spPr>
        <p:txBody>
          <a:bodyPr>
            <a:noAutofit/>
          </a:bodyPr>
          <a:lstStyle/>
          <a:p>
            <a:r>
              <a:rPr lang="en-AU" sz="6600" dirty="0" smtClean="0">
                <a:latin typeface="Segoe Print" pitchFamily="2" charset="0"/>
              </a:rPr>
              <a:t>Exploring the World</a:t>
            </a:r>
            <a:endParaRPr lang="en-AU" sz="6600" dirty="0">
              <a:latin typeface="Segoe Print" pitchFamily="2" charset="0"/>
            </a:endParaRPr>
          </a:p>
        </p:txBody>
      </p:sp>
      <p:sp>
        <p:nvSpPr>
          <p:cNvPr id="3" name="Subtitle 2"/>
          <p:cNvSpPr>
            <a:spLocks noGrp="1"/>
          </p:cNvSpPr>
          <p:nvPr>
            <p:ph type="subTitle" idx="1"/>
          </p:nvPr>
        </p:nvSpPr>
        <p:spPr/>
        <p:txBody>
          <a:bodyPr>
            <a:noAutofit/>
          </a:bodyPr>
          <a:lstStyle/>
          <a:p>
            <a:r>
              <a:rPr lang="en-AU" sz="4800" dirty="0">
                <a:solidFill>
                  <a:schemeClr val="tx2"/>
                </a:solidFill>
                <a:latin typeface="Segoe Print" pitchFamily="2" charset="0"/>
                <a:ea typeface="+mj-ea"/>
                <a:cs typeface="+mj-cs"/>
              </a:rPr>
              <a:t>Today we visit...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r>
              <a:rPr lang="en-AU" dirty="0" smtClean="0"/>
              <a:t>Comet moths, also known as Madagascan moon moths, are among the world’s largest silk moths. Their brightly </a:t>
            </a:r>
            <a:r>
              <a:rPr lang="en-AU" dirty="0" err="1" smtClean="0"/>
              <a:t>colored</a:t>
            </a:r>
            <a:r>
              <a:rPr lang="en-AU" dirty="0" smtClean="0"/>
              <a:t> wings can reach spans of 20 </a:t>
            </a:r>
            <a:r>
              <a:rPr lang="en-AU" dirty="0" err="1" smtClean="0"/>
              <a:t>centimeters</a:t>
            </a:r>
            <a:r>
              <a:rPr lang="en-AU" dirty="0" smtClean="0"/>
              <a:t> (eight inches), while their namesake tails can grow up to 15 </a:t>
            </a:r>
            <a:r>
              <a:rPr lang="en-AU" dirty="0" err="1" smtClean="0"/>
              <a:t>centimeters</a:t>
            </a:r>
            <a:r>
              <a:rPr lang="en-AU" dirty="0" smtClean="0"/>
              <a:t> (six inches)..</a:t>
            </a:r>
            <a:endParaRPr lang="en-AU" dirty="0"/>
          </a:p>
        </p:txBody>
      </p:sp>
      <p:pic>
        <p:nvPicPr>
          <p:cNvPr id="3" name="Picture 2" descr="comet-moth-e138071083662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4348" y="1071546"/>
            <a:ext cx="7700326" cy="5786454"/>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r>
              <a:rPr lang="en-AU" dirty="0" smtClean="0">
                <a:hlinkClick r:id="rId2"/>
              </a:rPr>
              <a:t>Tomato frogs</a:t>
            </a:r>
            <a:r>
              <a:rPr lang="en-AU" dirty="0" smtClean="0"/>
              <a:t> are ambush predators, found only in the northern, wetter parts of Madagascar. They prey mostly on insects, but they’ve been known to eat anything they can fit in their mouths. </a:t>
            </a:r>
            <a:endParaRPr lang="en-AU" dirty="0"/>
          </a:p>
        </p:txBody>
      </p:sp>
      <p:pic>
        <p:nvPicPr>
          <p:cNvPr id="3" name="Picture 2" descr="tomato_frog_L-e1380710006226.jpg"/>
          <p:cNvPicPr>
            <a:picLocks noChangeAspect="1"/>
          </p:cNvPicPr>
          <p:nvPr/>
        </p:nvPicPr>
        <p:blipFill>
          <a:blip r:embed="rId3" cstate="print"/>
          <a:stretch>
            <a:fillRect/>
          </a:stretch>
        </p:blipFill>
        <p:spPr>
          <a:xfrm>
            <a:off x="500034" y="1142984"/>
            <a:ext cx="8026400" cy="53213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r>
              <a:rPr lang="en-AU" dirty="0" smtClean="0"/>
              <a:t>Their name suggests they should live on pirate ships, but </a:t>
            </a:r>
            <a:r>
              <a:rPr lang="en-AU" dirty="0" smtClean="0">
                <a:hlinkClick r:id="rId2"/>
              </a:rPr>
              <a:t>aye-ayes</a:t>
            </a:r>
            <a:r>
              <a:rPr lang="en-AU" dirty="0" smtClean="0"/>
              <a:t> are actually only found in Madagascar. More remarkably, aye-ayes are the only primates that use echolocation to find their prey; they use their long middle fingers to tap on trees and listen for wood-boring insect larvae, using the same finger to dig them out of the tree when it finds them. Their large, sensitive ears and big eyes might be useful for finding food, but their bizarre appearance and </a:t>
            </a:r>
            <a:r>
              <a:rPr lang="en-AU" dirty="0" err="1" smtClean="0"/>
              <a:t>behavior</a:t>
            </a:r>
            <a:r>
              <a:rPr lang="en-AU" dirty="0" smtClean="0"/>
              <a:t> has caused the human inhabitants of Madagascar to consider them an omen of bad luck, and like many Madagascan animals, they are currently considered endangered.</a:t>
            </a:r>
            <a:endParaRPr lang="en-AU" dirty="0"/>
          </a:p>
        </p:txBody>
      </p:sp>
      <p:pic>
        <p:nvPicPr>
          <p:cNvPr id="3" name="Picture 2" descr="ayeaye-e1380709855891.jpg"/>
          <p:cNvPicPr>
            <a:picLocks noChangeAspect="1"/>
          </p:cNvPicPr>
          <p:nvPr/>
        </p:nvPicPr>
        <p:blipFill>
          <a:blip r:embed="rId3" cstate="print"/>
          <a:stretch>
            <a:fillRect/>
          </a:stretch>
        </p:blipFill>
        <p:spPr>
          <a:xfrm>
            <a:off x="1071538" y="2097189"/>
            <a:ext cx="7013596" cy="4760811"/>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308324"/>
          </a:xfrm>
          <a:prstGeom prst="rect">
            <a:avLst/>
          </a:prstGeom>
        </p:spPr>
        <p:txBody>
          <a:bodyPr wrap="square">
            <a:spAutoFit/>
          </a:bodyPr>
          <a:lstStyle/>
          <a:p>
            <a:r>
              <a:rPr lang="en-AU" dirty="0" smtClean="0">
                <a:hlinkClick r:id="rId2"/>
              </a:rPr>
              <a:t>Aquatic </a:t>
            </a:r>
            <a:r>
              <a:rPr lang="en-AU" dirty="0" err="1" smtClean="0">
                <a:hlinkClick r:id="rId2"/>
              </a:rPr>
              <a:t>tenrecs</a:t>
            </a:r>
            <a:r>
              <a:rPr lang="en-AU" dirty="0" smtClean="0"/>
              <a:t> are among the most elusive species in the world. They’re only found at 10 sites in Madagascar, and since the biggest of these </a:t>
            </a:r>
            <a:r>
              <a:rPr lang="en-AU" dirty="0" err="1" smtClean="0"/>
              <a:t>ratlike</a:t>
            </a:r>
            <a:r>
              <a:rPr lang="en-AU" dirty="0" smtClean="0"/>
              <a:t> creatures are only 17 </a:t>
            </a:r>
            <a:r>
              <a:rPr lang="en-AU" dirty="0" err="1" smtClean="0"/>
              <a:t>centimeters</a:t>
            </a:r>
            <a:r>
              <a:rPr lang="en-AU" dirty="0" smtClean="0"/>
              <a:t> (6.7 in) long, they’re hard to spot. There are a number of </a:t>
            </a:r>
            <a:r>
              <a:rPr lang="en-AU" dirty="0" err="1" smtClean="0"/>
              <a:t>tenrec</a:t>
            </a:r>
            <a:r>
              <a:rPr lang="en-AU" dirty="0" smtClean="0"/>
              <a:t> species in Madagascar, but aquatic </a:t>
            </a:r>
            <a:r>
              <a:rPr lang="en-AU" dirty="0" err="1" smtClean="0"/>
              <a:t>tenrecs</a:t>
            </a:r>
            <a:r>
              <a:rPr lang="en-AU" dirty="0" smtClean="0"/>
              <a:t> are unique for their water adaptations: large hind-limb muscles and webbed feet perfect for swimming in the waters of Eastern Madagascar. They trawl shallow bodies of water for insects and tadpoles, rubbing the sensitive vibrissae (whiskers) on their snouts against the bottom. Once they locate their prey, they drag it to the surface, roll onto their backs, and subdue it with kicks from their hind feet.</a:t>
            </a:r>
            <a:endParaRPr lang="en-AU" dirty="0"/>
          </a:p>
        </p:txBody>
      </p:sp>
      <p:pic>
        <p:nvPicPr>
          <p:cNvPr id="3" name="Picture 2" descr="tenrec.jpg"/>
          <p:cNvPicPr>
            <a:picLocks noChangeAspect="1"/>
          </p:cNvPicPr>
          <p:nvPr/>
        </p:nvPicPr>
        <p:blipFill>
          <a:blip r:embed="rId3" cstate="print"/>
          <a:stretch>
            <a:fillRect/>
          </a:stretch>
        </p:blipFill>
        <p:spPr>
          <a:xfrm>
            <a:off x="1500166" y="2643182"/>
            <a:ext cx="6019800" cy="3810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r>
              <a:rPr lang="en-AU" dirty="0" smtClean="0"/>
              <a:t>Like other chameleons, panther chameleons change </a:t>
            </a:r>
            <a:r>
              <a:rPr lang="en-AU" dirty="0" err="1" smtClean="0"/>
              <a:t>color</a:t>
            </a:r>
            <a:r>
              <a:rPr lang="en-AU" dirty="0" smtClean="0"/>
              <a:t> according to their mood, but these particular chameleons are usually vibrantly </a:t>
            </a:r>
            <a:r>
              <a:rPr lang="en-AU" dirty="0" err="1" smtClean="0"/>
              <a:t>colored</a:t>
            </a:r>
            <a:r>
              <a:rPr lang="en-AU" dirty="0" smtClean="0"/>
              <a:t>, especially the males when </a:t>
            </a:r>
            <a:r>
              <a:rPr lang="en-AU" dirty="0" err="1" smtClean="0"/>
              <a:t>courtingThey</a:t>
            </a:r>
            <a:r>
              <a:rPr lang="en-AU" dirty="0" smtClean="0"/>
              <a:t> have the ability to rotate and focus their eyes independent of one another to simultaneously observe two objects. When they spot their prey, panther chameleons turn their heads to lock both eyes onto the target before striking with their long, sticky tongues. The tongue creates a suction effect when it hits the chameleon’s prey, which couples with the innate stickiness to prevent anything from escaping.</a:t>
            </a:r>
          </a:p>
        </p:txBody>
      </p:sp>
      <p:pic>
        <p:nvPicPr>
          <p:cNvPr id="3" name="Picture 2" descr="panther-e138071059495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161775"/>
            <a:ext cx="9144000" cy="469622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7328"/>
          </a:xfrm>
          <a:prstGeom prst="rect">
            <a:avLst/>
          </a:prstGeom>
        </p:spPr>
        <p:txBody>
          <a:bodyPr wrap="square">
            <a:spAutoFit/>
          </a:bodyPr>
          <a:lstStyle/>
          <a:p>
            <a:r>
              <a:rPr lang="en-AU" dirty="0" err="1" smtClean="0"/>
              <a:t>Fossas</a:t>
            </a:r>
            <a:r>
              <a:rPr lang="en-AU" dirty="0" smtClean="0"/>
              <a:t>, have doglike snouts and catlike bodies. </a:t>
            </a:r>
            <a:r>
              <a:rPr lang="en-AU" dirty="0" err="1" smtClean="0"/>
              <a:t>Fossas</a:t>
            </a:r>
            <a:r>
              <a:rPr lang="en-AU" dirty="0" smtClean="0"/>
              <a:t> are nocturnal, and over half of their diet consists of lemurs. They also eat reptiles, birds, other mammals, and livestock. They’re incredibly agile, with their long tails giving them excellent stability when moving from branch to branch, and their claws are retractable, meaning they stay sharp and aren’t worn down on the </a:t>
            </a:r>
            <a:r>
              <a:rPr lang="en-AU" dirty="0" err="1" smtClean="0"/>
              <a:t>fossa’s</a:t>
            </a:r>
            <a:r>
              <a:rPr lang="en-AU" dirty="0" smtClean="0"/>
              <a:t> travels. </a:t>
            </a:r>
            <a:endParaRPr lang="en-AU" dirty="0"/>
          </a:p>
        </p:txBody>
      </p:sp>
      <p:pic>
        <p:nvPicPr>
          <p:cNvPr id="3" name="Picture 2" descr="fossa-e1380710337844.jpg"/>
          <p:cNvPicPr>
            <a:picLocks noChangeAspect="1"/>
          </p:cNvPicPr>
          <p:nvPr/>
        </p:nvPicPr>
        <p:blipFill>
          <a:blip r:embed="rId2" cstate="print"/>
          <a:stretch>
            <a:fillRect/>
          </a:stretch>
        </p:blipFill>
        <p:spPr>
          <a:xfrm>
            <a:off x="1071538" y="1444047"/>
            <a:ext cx="6870720" cy="5413953"/>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23330"/>
          </a:xfrm>
          <a:prstGeom prst="rect">
            <a:avLst/>
          </a:prstGeom>
        </p:spPr>
        <p:txBody>
          <a:bodyPr wrap="square">
            <a:spAutoFit/>
          </a:bodyPr>
          <a:lstStyle/>
          <a:p>
            <a:r>
              <a:rPr lang="en-AU" dirty="0" smtClean="0"/>
              <a:t>The vast majority of Madagascar’s snakes are unique to the island, but few are so strange to the eye as Malagasy leaf-nosed snakes. These snakes, which like to hang from branches high in the trees, have bizarre nasal appendages protruding from their faces. </a:t>
            </a:r>
            <a:endParaRPr lang="en-AU" dirty="0"/>
          </a:p>
        </p:txBody>
      </p:sp>
      <p:pic>
        <p:nvPicPr>
          <p:cNvPr id="3" name="Picture 2" descr="snake-e1380710904599.jpg"/>
          <p:cNvPicPr>
            <a:picLocks noChangeAspect="1"/>
          </p:cNvPicPr>
          <p:nvPr/>
        </p:nvPicPr>
        <p:blipFill>
          <a:blip r:embed="rId2" cstate="print"/>
          <a:stretch>
            <a:fillRect/>
          </a:stretch>
        </p:blipFill>
        <p:spPr>
          <a:xfrm>
            <a:off x="0" y="1157468"/>
            <a:ext cx="9144000" cy="570053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1200329"/>
          </a:xfrm>
          <a:prstGeom prst="rect">
            <a:avLst/>
          </a:prstGeom>
        </p:spPr>
        <p:txBody>
          <a:bodyPr>
            <a:spAutoFit/>
          </a:bodyPr>
          <a:lstStyle/>
          <a:p>
            <a:r>
              <a:rPr lang="en-AU" sz="3600" b="1" dirty="0" smtClean="0"/>
              <a:t>Lemurs</a:t>
            </a:r>
            <a:r>
              <a:rPr lang="en-AU" dirty="0" smtClean="0"/>
              <a:t/>
            </a:r>
            <a:br>
              <a:rPr lang="en-AU" dirty="0" smtClean="0"/>
            </a:br>
            <a:r>
              <a:rPr lang="en-AU" dirty="0" smtClean="0"/>
              <a:t/>
            </a:r>
            <a:br>
              <a:rPr lang="en-AU" dirty="0" smtClean="0"/>
            </a:br>
            <a:endParaRPr lang="en-AU" dirty="0"/>
          </a:p>
        </p:txBody>
      </p:sp>
      <p:pic>
        <p:nvPicPr>
          <p:cNvPr id="4" name="Picture 3" descr="jmaher7-21a3445JPEG_thumb.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85984" y="628"/>
            <a:ext cx="5214974" cy="6857372"/>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5786" y="3571876"/>
          <a:ext cx="6096000" cy="2560320"/>
        </p:xfrm>
        <a:graphic>
          <a:graphicData uri="http://schemas.openxmlformats.org/drawingml/2006/table">
            <a:tbl>
              <a:tblPr/>
              <a:tblGrid>
                <a:gridCol w="6096000"/>
              </a:tblGrid>
              <a:tr h="0">
                <a:tc>
                  <a:txBody>
                    <a:bodyPr/>
                    <a:lstStyle/>
                    <a:p>
                      <a:r>
                        <a:rPr lang="en-AU" b="1" dirty="0"/>
                        <a:t/>
                      </a:r>
                      <a:br>
                        <a:rPr lang="en-AU" b="1" dirty="0"/>
                      </a:br>
                      <a:r>
                        <a:rPr lang="en-AU" b="1" dirty="0"/>
                        <a:t>Indri</a:t>
                      </a:r>
                      <a:r>
                        <a:rPr lang="en-AU" dirty="0"/>
                        <a:t/>
                      </a:r>
                      <a:br>
                        <a:rPr lang="en-AU" dirty="0"/>
                      </a:br>
                      <a:r>
                        <a:rPr lang="en-AU" dirty="0"/>
                        <a:t/>
                      </a:r>
                      <a:br>
                        <a:rPr lang="en-AU" dirty="0"/>
                      </a:br>
                      <a:r>
                        <a:rPr lang="en-AU" dirty="0"/>
                        <a:t>The indri is the largest living lemur. Black and white in </a:t>
                      </a:r>
                      <a:r>
                        <a:rPr lang="en-AU" dirty="0" err="1"/>
                        <a:t>color</a:t>
                      </a:r>
                      <a:r>
                        <a:rPr lang="en-AU" dirty="0"/>
                        <a:t>, the indri is famous for its eerie wail that sounds a bit like the song of a humpback whale. The indri feeds on fruit and leaves in the canopy of the rainforests of eastern Madagascar. Today the indri is endangered due to habitat loss. </a:t>
                      </a:r>
                      <a:r>
                        <a:rPr lang="en-AU" dirty="0">
                          <a:hlinkClick r:id="rId2"/>
                        </a:rPr>
                        <a:t>MORE</a:t>
                      </a:r>
                      <a:r>
                        <a:rPr lang="en-AU" dirty="0"/>
                        <a:t> | </a:t>
                      </a:r>
                      <a:r>
                        <a:rPr lang="en-AU" dirty="0">
                          <a:hlinkClick r:id="rId3"/>
                        </a:rPr>
                        <a:t>Hear the indri's song</a:t>
                      </a:r>
                      <a:endParaRPr lang="en-AU" dirty="0"/>
                    </a:p>
                  </a:txBody>
                  <a:tcPr anchor="ctr">
                    <a:lnL>
                      <a:noFill/>
                    </a:lnL>
                    <a:lnR>
                      <a:noFill/>
                    </a:lnR>
                    <a:lnT>
                      <a:noFill/>
                    </a:lnT>
                    <a:lnB>
                      <a:noFill/>
                    </a:lnB>
                    <a:solidFill>
                      <a:srgbClr val="B33C01"/>
                    </a:solidFill>
                  </a:tcPr>
                </a:tc>
              </a:tr>
            </a:tbl>
          </a:graphicData>
        </a:graphic>
      </p:graphicFrame>
      <p:graphicFrame>
        <p:nvGraphicFramePr>
          <p:cNvPr id="3" name="Table 2"/>
          <p:cNvGraphicFramePr>
            <a:graphicFrameLocks noGrp="1"/>
          </p:cNvGraphicFramePr>
          <p:nvPr/>
        </p:nvGraphicFramePr>
        <p:xfrm>
          <a:off x="2143108" y="428604"/>
          <a:ext cx="6096000" cy="2286000"/>
        </p:xfrm>
        <a:graphic>
          <a:graphicData uri="http://schemas.openxmlformats.org/drawingml/2006/table">
            <a:tbl>
              <a:tblPr/>
              <a:tblGrid>
                <a:gridCol w="6096000"/>
              </a:tblGrid>
              <a:tr h="0">
                <a:tc>
                  <a:txBody>
                    <a:bodyPr/>
                    <a:lstStyle/>
                    <a:p>
                      <a:r>
                        <a:rPr lang="en-AU" b="1" dirty="0"/>
                        <a:t/>
                      </a:r>
                      <a:br>
                        <a:rPr lang="en-AU" b="1" dirty="0"/>
                      </a:br>
                      <a:r>
                        <a:rPr lang="en-AU" b="1" dirty="0"/>
                        <a:t>Black lemur</a:t>
                      </a:r>
                      <a:r>
                        <a:rPr lang="en-AU" dirty="0"/>
                        <a:t/>
                      </a:r>
                      <a:br>
                        <a:rPr lang="en-AU" dirty="0"/>
                      </a:br>
                      <a:r>
                        <a:rPr lang="en-AU" dirty="0"/>
                        <a:t/>
                      </a:r>
                      <a:br>
                        <a:rPr lang="en-AU" dirty="0"/>
                      </a:br>
                      <a:r>
                        <a:rPr lang="en-AU" dirty="0"/>
                        <a:t>The black lemur lives in the tropical forests of northern Madagascar. Black lemurs are notable for the differences between the sexes. Males are black while females have reddish-brown fur with a black and white face. Black lemurs feed on fruit, flowers, and young leaves.</a:t>
                      </a:r>
                    </a:p>
                  </a:txBody>
                  <a:tcPr anchor="ctr">
                    <a:lnL>
                      <a:noFill/>
                    </a:lnL>
                    <a:lnR>
                      <a:noFill/>
                    </a:lnR>
                    <a:lnT>
                      <a:noFill/>
                    </a:lnT>
                    <a:lnB>
                      <a:noFill/>
                    </a:lnB>
                    <a:solidFill>
                      <a:srgbClr val="B33C01"/>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dagascar-lemur_6021_600x45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484"/>
            <a:ext cx="9156682" cy="684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ng20-21_005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479176"/>
            <a:ext cx="9144000" cy="6021658"/>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_lemurs.gif"/>
          <p:cNvPicPr>
            <a:picLocks noChangeAspect="1"/>
          </p:cNvPicPr>
          <p:nvPr/>
        </p:nvPicPr>
        <p:blipFill>
          <a:blip r:embed="rId2" cstate="screen">
            <a:extLst>
              <a:ext uri="{28A0092B-C50C-407E-A947-70E740481C1C}">
                <a14:useLocalDpi xmlns:a14="http://schemas.microsoft.com/office/drawing/2010/main"/>
              </a:ext>
            </a:extLst>
          </a:blip>
          <a:srcRect t="19274"/>
          <a:stretch>
            <a:fillRect/>
          </a:stretch>
        </p:blipFill>
        <p:spPr>
          <a:xfrm>
            <a:off x="1643042" y="0"/>
            <a:ext cx="5606984" cy="68580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en-AU" dirty="0" err="1" smtClean="0"/>
              <a:t>Sifakas</a:t>
            </a:r>
            <a:r>
              <a:rPr lang="en-AU" dirty="0" smtClean="0"/>
              <a:t> are </a:t>
            </a:r>
            <a:r>
              <a:rPr lang="en-AU" dirty="0" err="1" smtClean="0"/>
              <a:t>relatiely</a:t>
            </a:r>
            <a:r>
              <a:rPr lang="en-AU" dirty="0" smtClean="0"/>
              <a:t> large lemurs found throughout Madagascar. </a:t>
            </a:r>
            <a:r>
              <a:rPr lang="en-AU" dirty="0" err="1" smtClean="0"/>
              <a:t>Verreaux's</a:t>
            </a:r>
            <a:r>
              <a:rPr lang="en-AU" dirty="0" smtClean="0"/>
              <a:t> </a:t>
            </a:r>
            <a:r>
              <a:rPr lang="en-AU" dirty="0" err="1" smtClean="0"/>
              <a:t>sifaka</a:t>
            </a:r>
            <a:r>
              <a:rPr lang="en-AU" dirty="0" smtClean="0"/>
              <a:t> lives in the dry forests of western and southern Madagascar, where it feeds on leaves, fruit, and flowers. </a:t>
            </a:r>
            <a:r>
              <a:rPr lang="en-AU" dirty="0" err="1" smtClean="0"/>
              <a:t>Sifakas</a:t>
            </a:r>
            <a:r>
              <a:rPr lang="en-AU" dirty="0" smtClean="0"/>
              <a:t> are quite vocal with a variety of calls. </a:t>
            </a:r>
            <a:br>
              <a:rPr lang="en-AU" dirty="0" smtClean="0"/>
            </a:br>
            <a:r>
              <a:rPr lang="en-AU" dirty="0" err="1" smtClean="0"/>
              <a:t>Sifakas</a:t>
            </a:r>
            <a:r>
              <a:rPr lang="en-AU" dirty="0" smtClean="0"/>
              <a:t> are sometimes known as "dancing lemurs" for their mode of locomotion when they cross open ground: </a:t>
            </a:r>
            <a:r>
              <a:rPr lang="en-AU" dirty="0" err="1" smtClean="0"/>
              <a:t>sifakas</a:t>
            </a:r>
            <a:r>
              <a:rPr lang="en-AU" dirty="0" smtClean="0"/>
              <a:t> do not move about on all fours—instead they sashay on their hind legs while holding their arms aloft </a:t>
            </a:r>
            <a:r>
              <a:rPr lang="en-AU" dirty="0" smtClean="0">
                <a:hlinkClick r:id="rId2"/>
              </a:rPr>
              <a:t>MORE</a:t>
            </a:r>
            <a:r>
              <a:rPr lang="en-AU" dirty="0" smtClean="0"/>
              <a:t> | </a:t>
            </a:r>
            <a:r>
              <a:rPr lang="en-AU" dirty="0" smtClean="0">
                <a:hlinkClick r:id="rId3"/>
              </a:rPr>
              <a:t>See the "</a:t>
            </a:r>
            <a:r>
              <a:rPr lang="en-AU" dirty="0" err="1" smtClean="0">
                <a:hlinkClick r:id="rId3"/>
              </a:rPr>
              <a:t>sifaka</a:t>
            </a:r>
            <a:r>
              <a:rPr lang="en-AU" dirty="0" smtClean="0">
                <a:hlinkClick r:id="rId3"/>
              </a:rPr>
              <a:t> dance"</a:t>
            </a:r>
            <a:endParaRPr lang="en-AU" dirty="0"/>
          </a:p>
        </p:txBody>
      </p:sp>
      <p:sp>
        <p:nvSpPr>
          <p:cNvPr id="3" name="Rectangle 2"/>
          <p:cNvSpPr/>
          <p:nvPr/>
        </p:nvSpPr>
        <p:spPr>
          <a:xfrm>
            <a:off x="0" y="6488668"/>
            <a:ext cx="3337196" cy="369332"/>
          </a:xfrm>
          <a:prstGeom prst="rect">
            <a:avLst/>
          </a:prstGeom>
        </p:spPr>
        <p:txBody>
          <a:bodyPr wrap="none">
            <a:spAutoFit/>
          </a:bodyPr>
          <a:lstStyle/>
          <a:p>
            <a:r>
              <a:rPr lang="en-AU" dirty="0" smtClean="0"/>
              <a:t>http://video.wildmadagascar.org/</a:t>
            </a:r>
            <a:endParaRPr lang="en-AU" dirty="0"/>
          </a:p>
        </p:txBody>
      </p:sp>
      <p:pic>
        <p:nvPicPr>
          <p:cNvPr id="4" name="Picture 3" descr="Sifaka_closeup.gif"/>
          <p:cNvPicPr>
            <a:picLocks noChangeAspect="1"/>
          </p:cNvPicPr>
          <p:nvPr/>
        </p:nvPicPr>
        <p:blipFill>
          <a:blip r:embed="rId4" cstate="print"/>
          <a:stretch>
            <a:fillRect/>
          </a:stretch>
        </p:blipFill>
        <p:spPr>
          <a:xfrm>
            <a:off x="3643306" y="1857364"/>
            <a:ext cx="3581400" cy="47625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09851"/>
            <a:ext cx="9144000" cy="583829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dagascarwavingflag.gif"/>
          <p:cNvPicPr>
            <a:picLocks noChangeAspect="1"/>
          </p:cNvPicPr>
          <p:nvPr/>
        </p:nvPicPr>
        <p:blipFill>
          <a:blip r:embed="rId2" cstate="print"/>
          <a:stretch>
            <a:fillRect/>
          </a:stretch>
        </p:blipFill>
        <p:spPr>
          <a:xfrm>
            <a:off x="214282" y="214290"/>
            <a:ext cx="2286000" cy="1714500"/>
          </a:xfrm>
          <a:prstGeom prst="rect">
            <a:avLst/>
          </a:prstGeom>
        </p:spPr>
      </p:pic>
      <p:pic>
        <p:nvPicPr>
          <p:cNvPr id="6" name="Picture 5" descr="madagascarrah.gif"/>
          <p:cNvPicPr>
            <a:picLocks noChangeAspect="1"/>
          </p:cNvPicPr>
          <p:nvPr/>
        </p:nvPicPr>
        <p:blipFill>
          <a:blip r:embed="rId3" cstate="print"/>
          <a:stretch>
            <a:fillRect/>
          </a:stretch>
        </p:blipFill>
        <p:spPr>
          <a:xfrm>
            <a:off x="2357422" y="1785926"/>
            <a:ext cx="6024568" cy="4523903"/>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770537"/>
          </a:xfrm>
          <a:prstGeom prst="rect">
            <a:avLst/>
          </a:prstGeom>
        </p:spPr>
        <p:txBody>
          <a:bodyPr wrap="square">
            <a:spAutoFit/>
          </a:bodyPr>
          <a:lstStyle/>
          <a:p>
            <a:pPr algn="just"/>
            <a:r>
              <a:rPr lang="en-AU" sz="4400" dirty="0" smtClean="0"/>
              <a:t>Madagascar is the world's 4th largest island. </a:t>
            </a:r>
          </a:p>
          <a:p>
            <a:pPr algn="just"/>
            <a:endParaRPr lang="en-AU" sz="4400" dirty="0" smtClean="0"/>
          </a:p>
          <a:p>
            <a:pPr algn="just"/>
            <a:r>
              <a:rPr lang="en-AU" sz="4400" dirty="0" smtClean="0"/>
              <a:t>The island is recognized as one of the world's top ten hotspots for biodiversity.</a:t>
            </a:r>
          </a:p>
          <a:p>
            <a:pPr algn="just"/>
            <a:r>
              <a:rPr lang="en-AU" sz="2000" dirty="0" smtClean="0"/>
              <a:t/>
            </a:r>
            <a:br>
              <a:rPr lang="en-AU" sz="2000" dirty="0" smtClean="0"/>
            </a:br>
            <a:endParaRPr lang="en-AU"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2.jpg"/>
          <p:cNvPicPr>
            <a:picLocks noChangeAspect="1"/>
          </p:cNvPicPr>
          <p:nvPr/>
        </p:nvPicPr>
        <p:blipFill>
          <a:blip r:embed="rId2" cstate="print"/>
          <a:stretch>
            <a:fillRect/>
          </a:stretch>
        </p:blipFill>
        <p:spPr>
          <a:xfrm>
            <a:off x="5072066" y="2857496"/>
            <a:ext cx="3905276" cy="2928958"/>
          </a:xfrm>
          <a:prstGeom prst="rect">
            <a:avLst/>
          </a:prstGeom>
        </p:spPr>
      </p:pic>
      <p:pic>
        <p:nvPicPr>
          <p:cNvPr id="3" name="Picture 2" descr="Madagascar_peop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20" y="3571876"/>
            <a:ext cx="4584192" cy="3048000"/>
          </a:xfrm>
          <a:prstGeom prst="rect">
            <a:avLst/>
          </a:prstGeom>
        </p:spPr>
      </p:pic>
      <p:pic>
        <p:nvPicPr>
          <p:cNvPr id="4" name="Picture 3" descr="madagascar3.jpg"/>
          <p:cNvPicPr>
            <a:picLocks noChangeAspect="1"/>
          </p:cNvPicPr>
          <p:nvPr/>
        </p:nvPicPr>
        <p:blipFill>
          <a:blip r:embed="rId4" cstate="print"/>
          <a:stretch>
            <a:fillRect/>
          </a:stretch>
        </p:blipFill>
        <p:spPr>
          <a:xfrm>
            <a:off x="571472" y="428604"/>
            <a:ext cx="3238500" cy="2428875"/>
          </a:xfrm>
          <a:prstGeom prst="rect">
            <a:avLst/>
          </a:prstGeom>
        </p:spPr>
      </p:pic>
      <p:pic>
        <p:nvPicPr>
          <p:cNvPr id="5" name="Picture 4" descr="main-qimg-452394d26c6ea70f85a8a346255097df.jpg"/>
          <p:cNvPicPr>
            <a:picLocks noChangeAspect="1"/>
          </p:cNvPicPr>
          <p:nvPr/>
        </p:nvPicPr>
        <p:blipFill>
          <a:blip r:embed="rId5" cstate="print"/>
          <a:stretch>
            <a:fillRect/>
          </a:stretch>
        </p:blipFill>
        <p:spPr>
          <a:xfrm>
            <a:off x="4143372" y="0"/>
            <a:ext cx="4619625" cy="24003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e6352b6825e6be415e52ca0af18e86d.jpg"/>
          <p:cNvPicPr>
            <a:picLocks noChangeAspect="1"/>
          </p:cNvPicPr>
          <p:nvPr/>
        </p:nvPicPr>
        <p:blipFill>
          <a:blip r:embed="rId2" cstate="print"/>
          <a:stretch>
            <a:fillRect/>
          </a:stretch>
        </p:blipFill>
        <p:spPr>
          <a:xfrm>
            <a:off x="0" y="0"/>
            <a:ext cx="6350000" cy="4762500"/>
          </a:xfrm>
          <a:prstGeom prst="rect">
            <a:avLst/>
          </a:prstGeom>
        </p:spPr>
      </p:pic>
      <p:pic>
        <p:nvPicPr>
          <p:cNvPr id="3" name="Picture 2" descr="18madagascar.jpg"/>
          <p:cNvPicPr>
            <a:picLocks noChangeAspect="1"/>
          </p:cNvPicPr>
          <p:nvPr/>
        </p:nvPicPr>
        <p:blipFill>
          <a:blip r:embed="rId3" cstate="print"/>
          <a:stretch>
            <a:fillRect/>
          </a:stretch>
        </p:blipFill>
        <p:spPr>
          <a:xfrm>
            <a:off x="4632162" y="3857628"/>
            <a:ext cx="4511838" cy="3000372"/>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6000768"/>
            <a:ext cx="4572000" cy="646331"/>
          </a:xfrm>
          <a:prstGeom prst="rect">
            <a:avLst/>
          </a:prstGeom>
        </p:spPr>
        <p:txBody>
          <a:bodyPr>
            <a:spAutoFit/>
          </a:bodyPr>
          <a:lstStyle/>
          <a:p>
            <a:r>
              <a:rPr lang="en-AU" dirty="0" smtClean="0"/>
              <a:t>http://www.wildmadagascar.org/wildlife/animals.html</a:t>
            </a:r>
            <a:endParaRPr lang="en-AU" dirty="0"/>
          </a:p>
        </p:txBody>
      </p:sp>
      <p:sp>
        <p:nvSpPr>
          <p:cNvPr id="3" name="Rectangle 2"/>
          <p:cNvSpPr/>
          <p:nvPr/>
        </p:nvSpPr>
        <p:spPr>
          <a:xfrm>
            <a:off x="214282" y="4572008"/>
            <a:ext cx="8715404" cy="830997"/>
          </a:xfrm>
          <a:prstGeom prst="rect">
            <a:avLst/>
          </a:prstGeom>
        </p:spPr>
        <p:txBody>
          <a:bodyPr wrap="square">
            <a:spAutoFit/>
          </a:bodyPr>
          <a:lstStyle/>
          <a:p>
            <a:r>
              <a:rPr lang="en-AU" sz="4800" b="1" dirty="0" smtClean="0"/>
              <a:t>The Real Animals of Madagascar</a:t>
            </a:r>
            <a:endParaRPr lang="en-AU" sz="4800" b="1" dirty="0"/>
          </a:p>
        </p:txBody>
      </p:sp>
      <p:pic>
        <p:nvPicPr>
          <p:cNvPr id="4" name="Picture 3" descr="maxresdefaul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224" y="357166"/>
            <a:ext cx="7112050" cy="4000528"/>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754326"/>
          </a:xfrm>
          <a:prstGeom prst="rect">
            <a:avLst/>
          </a:prstGeom>
        </p:spPr>
        <p:txBody>
          <a:bodyPr wrap="square">
            <a:spAutoFit/>
          </a:bodyPr>
          <a:lstStyle/>
          <a:p>
            <a:r>
              <a:rPr lang="en-AU" dirty="0" smtClean="0"/>
              <a:t>Flat-tailed geckos have to be seen to be believed, and that’s easier said than done. They’re masters of camouflage; each species has its own unique way of blending into its surroundings, some by mimicking decaying leaves and others by appearing as tree bark. Their coloration and light-reflecting body modifications render them nearly invisible to other creatures in the daytime. There are more than 10 species of flat-tailed gecko, all indigenous to Madagascar and its surrounding islands. </a:t>
            </a:r>
            <a:endParaRPr lang="en-AU" dirty="0"/>
          </a:p>
        </p:txBody>
      </p:sp>
      <p:pic>
        <p:nvPicPr>
          <p:cNvPr id="3" name="Picture 2" descr="gecko-e1380709959605.jpg"/>
          <p:cNvPicPr>
            <a:picLocks noChangeAspect="1"/>
          </p:cNvPicPr>
          <p:nvPr/>
        </p:nvPicPr>
        <p:blipFill>
          <a:blip r:embed="rId2" cstate="print"/>
          <a:stretch>
            <a:fillRect/>
          </a:stretch>
        </p:blipFill>
        <p:spPr>
          <a:xfrm>
            <a:off x="714348" y="1857364"/>
            <a:ext cx="7524766" cy="5000636"/>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AA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AAA Theme1</Template>
  <TotalTime>308</TotalTime>
  <Words>420</Words>
  <Application>Microsoft Office PowerPoint</Application>
  <PresentationFormat>On-screen Show (4:3)</PresentationFormat>
  <Paragraphs>22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AAA Theme1</vt:lpstr>
      <vt:lpstr>Exploring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Margarets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dc:title>
  <dc:creator>MargD</dc:creator>
  <cp:lastModifiedBy>Marg</cp:lastModifiedBy>
  <cp:revision>13</cp:revision>
  <dcterms:created xsi:type="dcterms:W3CDTF">2015-02-10T07:00:49Z</dcterms:created>
  <dcterms:modified xsi:type="dcterms:W3CDTF">2018-08-07T12:36:43Z</dcterms:modified>
</cp:coreProperties>
</file>